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4"/>
  </p:sldMasterIdLst>
  <p:notesMasterIdLst>
    <p:notesMasterId r:id="rId34"/>
  </p:notesMasterIdLst>
  <p:sldIdLst>
    <p:sldId id="256" r:id="rId5"/>
    <p:sldId id="311" r:id="rId6"/>
    <p:sldId id="259" r:id="rId7"/>
    <p:sldId id="260" r:id="rId8"/>
    <p:sldId id="313" r:id="rId9"/>
    <p:sldId id="314" r:id="rId10"/>
    <p:sldId id="315" r:id="rId11"/>
    <p:sldId id="264" r:id="rId12"/>
    <p:sldId id="258" r:id="rId13"/>
    <p:sldId id="273" r:id="rId14"/>
    <p:sldId id="262" r:id="rId15"/>
    <p:sldId id="278" r:id="rId16"/>
    <p:sldId id="322" r:id="rId17"/>
    <p:sldId id="317" r:id="rId18"/>
    <p:sldId id="266" r:id="rId19"/>
    <p:sldId id="318" r:id="rId20"/>
    <p:sldId id="265" r:id="rId21"/>
    <p:sldId id="280" r:id="rId22"/>
    <p:sldId id="269" r:id="rId23"/>
    <p:sldId id="271" r:id="rId24"/>
    <p:sldId id="263" r:id="rId25"/>
    <p:sldId id="316" r:id="rId26"/>
    <p:sldId id="268" r:id="rId27"/>
    <p:sldId id="319" r:id="rId28"/>
    <p:sldId id="275" r:id="rId29"/>
    <p:sldId id="323" r:id="rId30"/>
    <p:sldId id="261" r:id="rId31"/>
    <p:sldId id="321" r:id="rId32"/>
    <p:sldId id="277" r:id="rId33"/>
  </p:sldIdLst>
  <p:sldSz cx="9144000" cy="5143500" type="screen16x9"/>
  <p:notesSz cx="6858000" cy="9144000"/>
  <p:embeddedFontLst>
    <p:embeddedFont>
      <p:font typeface="Fira Sans Extra Condensed Medium" panose="020B0604020202020204" charset="0"/>
      <p:regular r:id="rId35"/>
      <p:bold r:id="rId36"/>
      <p:italic r:id="rId37"/>
      <p:boldItalic r:id="rId38"/>
    </p:embeddedFont>
    <p:embeddedFont>
      <p:font typeface="Josefin Sans" pitchFamily="2" charset="0"/>
      <p:regular r:id="rId39"/>
      <p:bold r:id="rId40"/>
      <p:italic r:id="rId41"/>
      <p:boldItalic r:id="rId42"/>
    </p:embeddedFont>
    <p:embeddedFont>
      <p:font typeface="MS PGothic" panose="020B0600070205080204" pitchFamily="34" charset="-128"/>
      <p:regular r:id="rId43"/>
    </p:embeddedFont>
    <p:embeddedFont>
      <p:font typeface="Open Sans" panose="020B0606030504020204" pitchFamily="34" charset="0"/>
      <p:regular r:id="rId44"/>
      <p:bold r:id="rId45"/>
      <p:italic r:id="rId46"/>
      <p:boldItalic r:id="rId47"/>
    </p:embeddedFont>
    <p:embeddedFont>
      <p:font typeface="Overpass Black" panose="020B0604020202020204" charset="0"/>
      <p:bold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055730E-56EE-4EAE-A7CA-8416C4932467}">
  <a:tblStyle styleId="{0055730E-56EE-4EAE-A7CA-8416C493246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8836" autoAdjust="0"/>
  </p:normalViewPr>
  <p:slideViewPr>
    <p:cSldViewPr snapToGrid="0">
      <p:cViewPr varScale="1">
        <p:scale>
          <a:sx n="100" d="100"/>
          <a:sy n="100" d="100"/>
        </p:scale>
        <p:origin x="432" y="48"/>
      </p:cViewPr>
      <p:guideLst>
        <p:guide orient="horz" pos="162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5.fntdata"/><Relationship Id="rId21" Type="http://schemas.openxmlformats.org/officeDocument/2006/relationships/slide" Target="slides/slide17.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10.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6.xml"/><Relationship Id="rId41"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2.fntdata"/><Relationship Id="rId49"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996581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Google Shape;2574;ga7274a1822_0_7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5" name="Google Shape;2575;ga7274a1822_0_7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a7274a1822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a7274a1822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5"/>
        <p:cNvGrpSpPr/>
        <p:nvPr/>
      </p:nvGrpSpPr>
      <p:grpSpPr>
        <a:xfrm>
          <a:off x="0" y="0"/>
          <a:ext cx="0" cy="0"/>
          <a:chOff x="0" y="0"/>
          <a:chExt cx="0" cy="0"/>
        </a:xfrm>
      </p:grpSpPr>
      <p:sp>
        <p:nvSpPr>
          <p:cNvPr id="2676" name="Google Shape;2676;ga7274a1822_0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7" name="Google Shape;2677;ga7274a1822_0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This slide should be delivered by the phase lead.</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9"/>
        <p:cNvGrpSpPr/>
        <p:nvPr/>
      </p:nvGrpSpPr>
      <p:grpSpPr>
        <a:xfrm>
          <a:off x="0" y="0"/>
          <a:ext cx="0" cy="0"/>
          <a:chOff x="0" y="0"/>
          <a:chExt cx="0" cy="0"/>
        </a:xfrm>
      </p:grpSpPr>
      <p:sp>
        <p:nvSpPr>
          <p:cNvPr id="2330" name="Google Shape;2330;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1" name="Google Shape;2331;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US" b="1" dirty="0"/>
              <a:t>Good Attendance Awards</a:t>
            </a:r>
            <a:endParaRPr lang="en-GB" dirty="0"/>
          </a:p>
          <a:p>
            <a:pPr>
              <a:defRPr/>
            </a:pPr>
            <a:r>
              <a:rPr lang="en-US" dirty="0"/>
              <a:t>Certificates are awarded termly for pupils with 100% attendance. Prizes are given annually for pupils with 100% attendance for the whole year. The attendance cup and certificate are presented weekly to the class in school with the highest attendance rate. All of the above are presented in assemblies so that good attendance continually receives a high profile. Exceptionally high attendance is also recognised at the annual leavers’ service for Year 6 pupils.</a:t>
            </a:r>
            <a:endParaRPr lang="en-GB" dirty="0"/>
          </a:p>
          <a:p>
            <a:pPr eaLnBrk="1" hangingPunct="1">
              <a:defRPr/>
            </a:pPr>
            <a:endParaRPr lang="en-US" dirty="0">
              <a:ea typeface="ＭＳ Ｐゴシック"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39675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9"/>
        <p:cNvGrpSpPr/>
        <p:nvPr/>
      </p:nvGrpSpPr>
      <p:grpSpPr>
        <a:xfrm>
          <a:off x="0" y="0"/>
          <a:ext cx="0" cy="0"/>
          <a:chOff x="0" y="0"/>
          <a:chExt cx="0" cy="0"/>
        </a:xfrm>
      </p:grpSpPr>
      <p:sp>
        <p:nvSpPr>
          <p:cNvPr id="2330" name="Google Shape;2330;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1" name="Google Shape;2331;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GB" u="sng" dirty="0"/>
              <a:t>Term Time Leave of Absence</a:t>
            </a:r>
            <a:endParaRPr lang="en-GB" dirty="0"/>
          </a:p>
          <a:p>
            <a:pPr>
              <a:defRPr/>
            </a:pPr>
            <a:r>
              <a:rPr lang="en-GB" dirty="0"/>
              <a:t>Leave taken during term time will be unauthorised unless it is an exceptional circumstance.  Penalty Notices may be issued where there are, 4 or more days unauthorised leave of absence. Therefore if your child has an unauthorised leave of absence, you may either be issued with a penalty notice of £120 per parent per child (discounted to £60 if paid within 21 days), or you could be referred by the Local Authority directly to the Magistrates’ Court.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33099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3"/>
        <p:cNvGrpSpPr/>
        <p:nvPr/>
      </p:nvGrpSpPr>
      <p:grpSpPr>
        <a:xfrm>
          <a:off x="0" y="0"/>
          <a:ext cx="0" cy="0"/>
          <a:chOff x="0" y="0"/>
          <a:chExt cx="0" cy="0"/>
        </a:xfrm>
      </p:grpSpPr>
      <p:sp>
        <p:nvSpPr>
          <p:cNvPr id="2284" name="Google Shape;2284;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5" name="Google Shape;2285;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5448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3"/>
        <p:cNvGrpSpPr/>
        <p:nvPr/>
      </p:nvGrpSpPr>
      <p:grpSpPr>
        <a:xfrm>
          <a:off x="0" y="0"/>
          <a:ext cx="0" cy="0"/>
          <a:chOff x="0" y="0"/>
          <a:chExt cx="0" cy="0"/>
        </a:xfrm>
      </p:grpSpPr>
      <p:sp>
        <p:nvSpPr>
          <p:cNvPr id="2284" name="Google Shape;2284;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5" name="Google Shape;2285;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316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7274a1822_0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7274a1822_0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0"/>
        <p:cNvGrpSpPr/>
        <p:nvPr/>
      </p:nvGrpSpPr>
      <p:grpSpPr>
        <a:xfrm>
          <a:off x="0" y="0"/>
          <a:ext cx="0" cy="0"/>
          <a:chOff x="0" y="0"/>
          <a:chExt cx="0" cy="0"/>
        </a:xfrm>
      </p:grpSpPr>
      <p:sp>
        <p:nvSpPr>
          <p:cNvPr id="2711" name="Google Shape;2711;ga75a9251e8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2" name="Google Shape;2712;ga75a9251e8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ga7274a1822_0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3" name="Google Shape;2393;ga7274a1822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defRPr/>
            </a:pPr>
            <a:r>
              <a:rPr lang="en-GB" dirty="0"/>
              <a:t>Fruit or vegetable break – no breakfast bars / fruit winders</a:t>
            </a:r>
          </a:p>
          <a:p>
            <a:pPr>
              <a:defRPr/>
            </a:pPr>
            <a:r>
              <a:rPr lang="en-GB" dirty="0"/>
              <a:t>Water bottles need to be brought in every day and can be refilled on hot days and kept on tables – It must be only water and no cordial or juice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2941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a7274a1822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8" name="Google Shape;2478;ga7274a1822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a7274a1822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4" name="Google Shape;2214;ga7274a1822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Make sure your year group’s no outsiders books are available for parents to look through after the meeting</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a7274a1822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4" name="Google Shape;2214;ga7274a1822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Please </a:t>
            </a:r>
            <a:r>
              <a:rPr lang="en-GB" b="1" dirty="0"/>
              <a:t>include some pictures of your year group’s no outsiders books</a:t>
            </a:r>
            <a:endParaRPr b="1" dirty="0"/>
          </a:p>
        </p:txBody>
      </p:sp>
    </p:spTree>
    <p:extLst>
      <p:ext uri="{BB962C8B-B14F-4D97-AF65-F5344CB8AC3E}">
        <p14:creationId xmlns:p14="http://schemas.microsoft.com/office/powerpoint/2010/main" val="2007984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8"/>
        <p:cNvGrpSpPr/>
        <p:nvPr/>
      </p:nvGrpSpPr>
      <p:grpSpPr>
        <a:xfrm>
          <a:off x="0" y="0"/>
          <a:ext cx="0" cy="0"/>
          <a:chOff x="0" y="0"/>
          <a:chExt cx="0" cy="0"/>
        </a:xfrm>
      </p:grpSpPr>
      <p:sp>
        <p:nvSpPr>
          <p:cNvPr id="2359" name="Google Shape;2359;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0" name="Google Shape;2360;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6"/>
        <p:cNvGrpSpPr/>
        <p:nvPr/>
      </p:nvGrpSpPr>
      <p:grpSpPr>
        <a:xfrm>
          <a:off x="0" y="0"/>
          <a:ext cx="0" cy="0"/>
          <a:chOff x="0" y="0"/>
          <a:chExt cx="0" cy="0"/>
        </a:xfrm>
      </p:grpSpPr>
      <p:sp>
        <p:nvSpPr>
          <p:cNvPr id="2607" name="Google Shape;2607;ga7274a1822_0_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8" name="Google Shape;2608;ga7274a1822_0_7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6"/>
        <p:cNvGrpSpPr/>
        <p:nvPr/>
      </p:nvGrpSpPr>
      <p:grpSpPr>
        <a:xfrm>
          <a:off x="0" y="0"/>
          <a:ext cx="0" cy="0"/>
          <a:chOff x="0" y="0"/>
          <a:chExt cx="0" cy="0"/>
        </a:xfrm>
      </p:grpSpPr>
      <p:sp>
        <p:nvSpPr>
          <p:cNvPr id="2607" name="Google Shape;2607;ga7274a1822_0_7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8" name="Google Shape;2608;ga7274a1822_0_7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16995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8"/>
        <p:cNvGrpSpPr/>
        <p:nvPr/>
      </p:nvGrpSpPr>
      <p:grpSpPr>
        <a:xfrm>
          <a:off x="0" y="0"/>
          <a:ext cx="0" cy="0"/>
          <a:chOff x="0" y="0"/>
          <a:chExt cx="0" cy="0"/>
        </a:xfrm>
      </p:grpSpPr>
      <p:sp>
        <p:nvSpPr>
          <p:cNvPr id="2649" name="Google Shape;2649;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0" name="Google Shape;2650;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a7274a1822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6" name="Google Shape;2176;ga7274a1822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a7274a1822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6" name="Google Shape;2176;ga7274a1822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7375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a7274a1822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6" name="Google Shape;2176;ga7274a1822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b="1" dirty="0"/>
              <a:t>Copy and paste for your year group from Reading Policy</a:t>
            </a:r>
            <a:endParaRPr b="1" dirty="0"/>
          </a:p>
        </p:txBody>
      </p:sp>
    </p:spTree>
    <p:extLst>
      <p:ext uri="{BB962C8B-B14F-4D97-AF65-F5344CB8AC3E}">
        <p14:creationId xmlns:p14="http://schemas.microsoft.com/office/powerpoint/2010/main" val="988699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84927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a7274a1822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a7274a1822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Delete other year group</a:t>
            </a:r>
            <a:r>
              <a:rPr lang="en-GB" baseline="0" dirty="0"/>
              <a:t> information and enlarge text.</a:t>
            </a:r>
            <a:endParaRPr lang="en-GB" dirty="0"/>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9.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mt="66000"/>
          </a:blip>
          <a:stretch>
            <a:fillRect/>
          </a:stretch>
        </p:blipFill>
        <p:spPr>
          <a:xfrm rot="1326165" flipH="1">
            <a:off x="-1328945" y="-932567"/>
            <a:ext cx="3297389" cy="2276634"/>
          </a:xfrm>
          <a:prstGeom prst="rect">
            <a:avLst/>
          </a:prstGeom>
          <a:noFill/>
          <a:ln>
            <a:noFill/>
          </a:ln>
        </p:spPr>
      </p:pic>
      <p:pic>
        <p:nvPicPr>
          <p:cNvPr id="12" name="Google Shape;12;p2"/>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13" name="Google Shape;13;p2"/>
          <p:cNvPicPr preferRelativeResize="0"/>
          <p:nvPr/>
        </p:nvPicPr>
        <p:blipFill>
          <a:blip r:embed="rId4">
            <a:alphaModFix amt="67000"/>
          </a:blip>
          <a:stretch>
            <a:fillRect/>
          </a:stretch>
        </p:blipFill>
        <p:spPr>
          <a:xfrm rot="5400000" flipH="1">
            <a:off x="-1871711" y="-356575"/>
            <a:ext cx="2894875" cy="2593326"/>
          </a:xfrm>
          <a:prstGeom prst="rect">
            <a:avLst/>
          </a:prstGeom>
          <a:noFill/>
          <a:ln>
            <a:noFill/>
          </a:ln>
        </p:spPr>
      </p:pic>
      <p:pic>
        <p:nvPicPr>
          <p:cNvPr id="14" name="Google Shape;14;p2"/>
          <p:cNvPicPr preferRelativeResize="0"/>
          <p:nvPr/>
        </p:nvPicPr>
        <p:blipFill>
          <a:blip r:embed="rId2">
            <a:alphaModFix amt="66000"/>
          </a:blip>
          <a:stretch>
            <a:fillRect/>
          </a:stretch>
        </p:blipFill>
        <p:spPr>
          <a:xfrm rot="1326165" flipH="1">
            <a:off x="-889245" y="3430558"/>
            <a:ext cx="3297389" cy="2276634"/>
          </a:xfrm>
          <a:prstGeom prst="rect">
            <a:avLst/>
          </a:prstGeom>
          <a:noFill/>
          <a:ln>
            <a:noFill/>
          </a:ln>
        </p:spPr>
      </p:pic>
      <p:pic>
        <p:nvPicPr>
          <p:cNvPr id="15" name="Google Shape;15;p2"/>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16" name="Google Shape;16;p2"/>
          <p:cNvGrpSpPr/>
          <p:nvPr/>
        </p:nvGrpSpPr>
        <p:grpSpPr>
          <a:xfrm rot="-2700000">
            <a:off x="381980" y="2801012"/>
            <a:ext cx="1344349" cy="2469678"/>
            <a:chOff x="272875" y="1419395"/>
            <a:chExt cx="255950" cy="563168"/>
          </a:xfrm>
        </p:grpSpPr>
        <p:sp>
          <p:nvSpPr>
            <p:cNvPr id="17" name="Google Shape;17;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2700000">
            <a:off x="7112113" y="-364316"/>
            <a:ext cx="1344349" cy="1995327"/>
            <a:chOff x="272875" y="1527563"/>
            <a:chExt cx="255950" cy="455000"/>
          </a:xfrm>
        </p:grpSpPr>
        <p:sp>
          <p:nvSpPr>
            <p:cNvPr id="53" name="Google Shape;5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2"/>
          <p:cNvSpPr/>
          <p:nvPr/>
        </p:nvSpPr>
        <p:spPr>
          <a:xfrm rot="10800000">
            <a:off x="4793599" y="4568874"/>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850" name="Google Shape;850;p16"/>
          <p:cNvGrpSpPr/>
          <p:nvPr/>
        </p:nvGrpSpPr>
        <p:grpSpPr>
          <a:xfrm rot="-8099954">
            <a:off x="15431" y="-572435"/>
            <a:ext cx="1344367" cy="1995327"/>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6" name="Google Shape;886;p16"/>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888" name="Google Shape;888;p16"/>
          <p:cNvGrpSpPr/>
          <p:nvPr/>
        </p:nvGrpSpPr>
        <p:grpSpPr>
          <a:xfrm flipH="1">
            <a:off x="-624375" y="3487614"/>
            <a:ext cx="1344377" cy="246965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6"/>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925" name="Google Shape;925;p16"/>
          <p:cNvSpPr/>
          <p:nvPr/>
        </p:nvSpPr>
        <p:spPr>
          <a:xfrm rot="231922" flipH="1">
            <a:off x="7469257" y="-645373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66"/>
        <p:cNvGrpSpPr/>
        <p:nvPr/>
      </p:nvGrpSpPr>
      <p:grpSpPr>
        <a:xfrm>
          <a:off x="0" y="0"/>
          <a:ext cx="0" cy="0"/>
          <a:chOff x="0" y="0"/>
          <a:chExt cx="0" cy="0"/>
        </a:xfrm>
      </p:grpSpPr>
      <p:grpSp>
        <p:nvGrpSpPr>
          <p:cNvPr id="967" name="Google Shape;967;p18"/>
          <p:cNvGrpSpPr/>
          <p:nvPr/>
        </p:nvGrpSpPr>
        <p:grpSpPr>
          <a:xfrm>
            <a:off x="-1680776" y="-4224695"/>
            <a:ext cx="16179801" cy="13950337"/>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2290050" y="3076083"/>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75" name="Google Shape;975;p18"/>
          <p:cNvSpPr txBox="1">
            <a:spLocks noGrp="1"/>
          </p:cNvSpPr>
          <p:nvPr>
            <p:ph type="subTitle" idx="1"/>
          </p:nvPr>
        </p:nvSpPr>
        <p:spPr>
          <a:xfrm>
            <a:off x="1605150" y="1547033"/>
            <a:ext cx="5933700" cy="18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76" name="Google Shape;976;p18"/>
          <p:cNvGrpSpPr/>
          <p:nvPr/>
        </p:nvGrpSpPr>
        <p:grpSpPr>
          <a:xfrm rot="5400065">
            <a:off x="8667137" y="-1129839"/>
            <a:ext cx="1344377" cy="1995312"/>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2" name="Google Shape;1012;p18"/>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156226" y="-1467160"/>
            <a:ext cx="3297389" cy="2276638"/>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grpSp>
        <p:nvGrpSpPr>
          <p:cNvPr id="1016" name="Google Shape;1016;p19"/>
          <p:cNvGrpSpPr/>
          <p:nvPr/>
        </p:nvGrpSpPr>
        <p:grpSpPr>
          <a:xfrm rot="-8099954">
            <a:off x="25750" y="-768875"/>
            <a:ext cx="1344367" cy="1995327"/>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19"/>
          <p:cNvPicPr preferRelativeResize="0"/>
          <p:nvPr/>
        </p:nvPicPr>
        <p:blipFill>
          <a:blip r:embed="rId3">
            <a:alphaModFix amt="74000"/>
          </a:blip>
          <a:stretch>
            <a:fillRect/>
          </a:stretch>
        </p:blipFill>
        <p:spPr>
          <a:xfrm rot="-6814727" flipH="1">
            <a:off x="7454267" y="-1182806"/>
            <a:ext cx="2894871" cy="2593322"/>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054" name="Google Shape;1054;p19"/>
          <p:cNvGrpSpPr/>
          <p:nvPr/>
        </p:nvGrpSpPr>
        <p:grpSpPr>
          <a:xfrm rot="3618644">
            <a:off x="7686877" y="3841497"/>
            <a:ext cx="1344356" cy="2469645"/>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0" name="Google Shape;1090;p19"/>
          <p:cNvSpPr txBox="1">
            <a:spLocks noGrp="1"/>
          </p:cNvSpPr>
          <p:nvPr>
            <p:ph type="title"/>
          </p:nvPr>
        </p:nvSpPr>
        <p:spPr>
          <a:xfrm>
            <a:off x="7200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1" name="Google Shape;1091;p19"/>
          <p:cNvSpPr txBox="1">
            <a:spLocks noGrp="1"/>
          </p:cNvSpPr>
          <p:nvPr>
            <p:ph type="subTitle" idx="1"/>
          </p:nvPr>
        </p:nvSpPr>
        <p:spPr>
          <a:xfrm>
            <a:off x="7200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2" name="Google Shape;1092;p19"/>
          <p:cNvSpPr txBox="1">
            <a:spLocks noGrp="1"/>
          </p:cNvSpPr>
          <p:nvPr>
            <p:ph type="title" idx="2"/>
          </p:nvPr>
        </p:nvSpPr>
        <p:spPr>
          <a:xfrm>
            <a:off x="34038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3" name="Google Shape;1093;p19"/>
          <p:cNvSpPr txBox="1">
            <a:spLocks noGrp="1"/>
          </p:cNvSpPr>
          <p:nvPr>
            <p:ph type="subTitle" idx="3"/>
          </p:nvPr>
        </p:nvSpPr>
        <p:spPr>
          <a:xfrm>
            <a:off x="34038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4" name="Google Shape;1094;p19"/>
          <p:cNvSpPr txBox="1">
            <a:spLocks noGrp="1"/>
          </p:cNvSpPr>
          <p:nvPr>
            <p:ph type="title" idx="4"/>
          </p:nvPr>
        </p:nvSpPr>
        <p:spPr>
          <a:xfrm>
            <a:off x="6100400" y="2586209"/>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5" name="Google Shape;1095;p19"/>
          <p:cNvSpPr txBox="1">
            <a:spLocks noGrp="1"/>
          </p:cNvSpPr>
          <p:nvPr>
            <p:ph type="subTitle" idx="5"/>
          </p:nvPr>
        </p:nvSpPr>
        <p:spPr>
          <a:xfrm>
            <a:off x="61004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6" name="Google Shape;1096;p19"/>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224826" y="143546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9" name="Google Shape;1099;p20"/>
          <p:cNvSpPr txBox="1">
            <a:spLocks noGrp="1"/>
          </p:cNvSpPr>
          <p:nvPr>
            <p:ph type="subTitle" idx="1"/>
          </p:nvPr>
        </p:nvSpPr>
        <p:spPr>
          <a:xfrm>
            <a:off x="1224829" y="1914654"/>
            <a:ext cx="2127000" cy="91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0" name="Google Shape;1100;p20"/>
          <p:cNvSpPr txBox="1">
            <a:spLocks noGrp="1"/>
          </p:cNvSpPr>
          <p:nvPr>
            <p:ph type="title" idx="2"/>
          </p:nvPr>
        </p:nvSpPr>
        <p:spPr>
          <a:xfrm>
            <a:off x="5826912" y="143546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1" name="Google Shape;1101;p20"/>
          <p:cNvSpPr txBox="1">
            <a:spLocks noGrp="1"/>
          </p:cNvSpPr>
          <p:nvPr>
            <p:ph type="subTitle" idx="3"/>
          </p:nvPr>
        </p:nvSpPr>
        <p:spPr>
          <a:xfrm>
            <a:off x="5826914" y="1914654"/>
            <a:ext cx="2127000" cy="91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2" name="Google Shape;1102;p20"/>
          <p:cNvSpPr txBox="1">
            <a:spLocks noGrp="1"/>
          </p:cNvSpPr>
          <p:nvPr>
            <p:ph type="title" idx="4"/>
          </p:nvPr>
        </p:nvSpPr>
        <p:spPr>
          <a:xfrm>
            <a:off x="1224826" y="294575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3" name="Google Shape;1103;p20"/>
          <p:cNvSpPr txBox="1">
            <a:spLocks noGrp="1"/>
          </p:cNvSpPr>
          <p:nvPr>
            <p:ph type="subTitle" idx="5"/>
          </p:nvPr>
        </p:nvSpPr>
        <p:spPr>
          <a:xfrm>
            <a:off x="1224829" y="3473670"/>
            <a:ext cx="2127000" cy="8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4" name="Google Shape;1104;p20"/>
          <p:cNvSpPr txBox="1">
            <a:spLocks noGrp="1"/>
          </p:cNvSpPr>
          <p:nvPr>
            <p:ph type="title" idx="6"/>
          </p:nvPr>
        </p:nvSpPr>
        <p:spPr>
          <a:xfrm>
            <a:off x="5826864" y="294575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5" name="Google Shape;1105;p20"/>
          <p:cNvSpPr txBox="1">
            <a:spLocks noGrp="1"/>
          </p:cNvSpPr>
          <p:nvPr>
            <p:ph type="subTitle" idx="7"/>
          </p:nvPr>
        </p:nvSpPr>
        <p:spPr>
          <a:xfrm>
            <a:off x="5826914" y="3473670"/>
            <a:ext cx="2127000" cy="84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107" name="Google Shape;1107;p20"/>
          <p:cNvGrpSpPr/>
          <p:nvPr/>
        </p:nvGrpSpPr>
        <p:grpSpPr>
          <a:xfrm rot="-8099954">
            <a:off x="15431" y="-572435"/>
            <a:ext cx="1344367" cy="1995327"/>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43" name="Google Shape;1143;p20"/>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145" name="Google Shape;1145;p20"/>
          <p:cNvGrpSpPr/>
          <p:nvPr/>
        </p:nvGrpSpPr>
        <p:grpSpPr>
          <a:xfrm flipH="1">
            <a:off x="-624375" y="3487614"/>
            <a:ext cx="1344377" cy="246965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0"/>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182" name="Google Shape;1182;p20"/>
          <p:cNvSpPr/>
          <p:nvPr/>
        </p:nvSpPr>
        <p:spPr>
          <a:xfrm rot="3176794">
            <a:off x="7710596" y="4065984"/>
            <a:ext cx="2264986" cy="216574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 and text">
  <p:cSld name="BLANK_1_1_1_1_1_1">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3040947"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1" name="Google Shape;1441;p24"/>
          <p:cNvSpPr txBox="1">
            <a:spLocks noGrp="1"/>
          </p:cNvSpPr>
          <p:nvPr>
            <p:ph type="subTitle" idx="1"/>
          </p:nvPr>
        </p:nvSpPr>
        <p:spPr>
          <a:xfrm>
            <a:off x="4570802" y="3295975"/>
            <a:ext cx="19134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2" name="Google Shape;1442;p24"/>
          <p:cNvSpPr txBox="1">
            <a:spLocks noGrp="1"/>
          </p:cNvSpPr>
          <p:nvPr>
            <p:ph type="title" idx="2" hasCustomPrompt="1"/>
          </p:nvPr>
        </p:nvSpPr>
        <p:spPr>
          <a:xfrm>
            <a:off x="4959602"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3" name="Google Shape;1443;p24"/>
          <p:cNvSpPr txBox="1">
            <a:spLocks noGrp="1"/>
          </p:cNvSpPr>
          <p:nvPr>
            <p:ph type="subTitle" idx="3"/>
          </p:nvPr>
        </p:nvSpPr>
        <p:spPr>
          <a:xfrm>
            <a:off x="2645697"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4" name="Google Shape;1444;p24"/>
          <p:cNvSpPr txBox="1">
            <a:spLocks noGrp="1"/>
          </p:cNvSpPr>
          <p:nvPr>
            <p:ph type="title" idx="4" hasCustomPrompt="1"/>
          </p:nvPr>
        </p:nvSpPr>
        <p:spPr>
          <a:xfrm>
            <a:off x="692645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5" name="Google Shape;1445;p24"/>
          <p:cNvSpPr txBox="1">
            <a:spLocks noGrp="1"/>
          </p:cNvSpPr>
          <p:nvPr>
            <p:ph type="subTitle" idx="5"/>
          </p:nvPr>
        </p:nvSpPr>
        <p:spPr>
          <a:xfrm>
            <a:off x="6507950" y="3295975"/>
            <a:ext cx="1920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6" name="Google Shape;1446;p24"/>
          <p:cNvSpPr txBox="1">
            <a:spLocks noGrp="1"/>
          </p:cNvSpPr>
          <p:nvPr>
            <p:ph type="title" idx="6" hasCustomPrompt="1"/>
          </p:nvPr>
        </p:nvSpPr>
        <p:spPr>
          <a:xfrm>
            <a:off x="114616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7" name="Google Shape;1447;p24"/>
          <p:cNvSpPr txBox="1">
            <a:spLocks noGrp="1"/>
          </p:cNvSpPr>
          <p:nvPr>
            <p:ph type="subTitle" idx="7"/>
          </p:nvPr>
        </p:nvSpPr>
        <p:spPr>
          <a:xfrm>
            <a:off x="724510"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8" name="Google Shape;1448;p24"/>
          <p:cNvSpPr txBox="1">
            <a:spLocks noGrp="1"/>
          </p:cNvSpPr>
          <p:nvPr>
            <p:ph type="subTitle" idx="8"/>
          </p:nvPr>
        </p:nvSpPr>
        <p:spPr>
          <a:xfrm>
            <a:off x="722260"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2643447"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4562102"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6502550" y="3632700"/>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453" name="Google Shape;1453;p24"/>
          <p:cNvGrpSpPr/>
          <p:nvPr/>
        </p:nvGrpSpPr>
        <p:grpSpPr>
          <a:xfrm rot="-987768">
            <a:off x="7751817" y="-266278"/>
            <a:ext cx="1344359" cy="1995308"/>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89" name="Google Shape;1489;p2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491" name="Google Shape;1491;p2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txBox="1">
            <a:spLocks noGrp="1"/>
          </p:cNvSpPr>
          <p:nvPr>
            <p:ph type="ctrTitle" idx="15"/>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1">
  <p:cSld name="CUSTOM_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544025" y="3120381"/>
            <a:ext cx="22860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544025"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3147280"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323803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5784651"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587540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3450130"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5" name="Google Shape;1545;p26"/>
          <p:cNvSpPr txBox="1">
            <a:spLocks noGrp="1"/>
          </p:cNvSpPr>
          <p:nvPr>
            <p:ph type="title" idx="7" hasCustomPrompt="1"/>
          </p:nvPr>
        </p:nvSpPr>
        <p:spPr>
          <a:xfrm>
            <a:off x="6087501"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6" name="Google Shape;1546;p26"/>
          <p:cNvSpPr txBox="1">
            <a:spLocks noGrp="1"/>
          </p:cNvSpPr>
          <p:nvPr>
            <p:ph type="title" idx="8" hasCustomPrompt="1"/>
          </p:nvPr>
        </p:nvSpPr>
        <p:spPr>
          <a:xfrm>
            <a:off x="756125"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1547" name="Google Shape;1547;p26"/>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548" name="Google Shape;1548;p26"/>
          <p:cNvGrpSpPr/>
          <p:nvPr/>
        </p:nvGrpSpPr>
        <p:grpSpPr>
          <a:xfrm rot="-8099954">
            <a:off x="-459577" y="-1021623"/>
            <a:ext cx="1344367" cy="1995327"/>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4" name="Google Shape;1584;p26"/>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586" name="Google Shape;1586;p26"/>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587" name="Google Shape;1587;p26"/>
          <p:cNvSpPr/>
          <p:nvPr/>
        </p:nvSpPr>
        <p:spPr>
          <a:xfrm rot="-2136675">
            <a:off x="7291512" y="4066884"/>
            <a:ext cx="2264977" cy="21657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51437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1698617" y="1400049"/>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5" name="Google Shape;1185;p21"/>
          <p:cNvSpPr txBox="1">
            <a:spLocks noGrp="1"/>
          </p:cNvSpPr>
          <p:nvPr>
            <p:ph type="subTitle" idx="1"/>
          </p:nvPr>
        </p:nvSpPr>
        <p:spPr>
          <a:xfrm>
            <a:off x="1698617" y="2015470"/>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6" name="Google Shape;1186;p21"/>
          <p:cNvSpPr txBox="1">
            <a:spLocks noGrp="1"/>
          </p:cNvSpPr>
          <p:nvPr>
            <p:ph type="title" idx="2"/>
          </p:nvPr>
        </p:nvSpPr>
        <p:spPr>
          <a:xfrm flipH="1">
            <a:off x="4593236" y="1400049"/>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7" name="Google Shape;1187;p21"/>
          <p:cNvSpPr txBox="1">
            <a:spLocks noGrp="1"/>
          </p:cNvSpPr>
          <p:nvPr>
            <p:ph type="subTitle" idx="3"/>
          </p:nvPr>
        </p:nvSpPr>
        <p:spPr>
          <a:xfrm>
            <a:off x="4593236" y="2015470"/>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8" name="Google Shape;1188;p21"/>
          <p:cNvSpPr txBox="1">
            <a:spLocks noGrp="1"/>
          </p:cNvSpPr>
          <p:nvPr>
            <p:ph type="title" idx="4"/>
          </p:nvPr>
        </p:nvSpPr>
        <p:spPr>
          <a:xfrm>
            <a:off x="1698617" y="3004407"/>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9" name="Google Shape;1189;p21"/>
          <p:cNvSpPr txBox="1">
            <a:spLocks noGrp="1"/>
          </p:cNvSpPr>
          <p:nvPr>
            <p:ph type="subTitle" idx="5"/>
          </p:nvPr>
        </p:nvSpPr>
        <p:spPr>
          <a:xfrm>
            <a:off x="1698617" y="3619626"/>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0" name="Google Shape;1190;p21"/>
          <p:cNvSpPr txBox="1">
            <a:spLocks noGrp="1"/>
          </p:cNvSpPr>
          <p:nvPr>
            <p:ph type="title" idx="6"/>
          </p:nvPr>
        </p:nvSpPr>
        <p:spPr>
          <a:xfrm flipH="1">
            <a:off x="4593236" y="3004407"/>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91" name="Google Shape;1191;p21"/>
          <p:cNvSpPr txBox="1">
            <a:spLocks noGrp="1"/>
          </p:cNvSpPr>
          <p:nvPr>
            <p:ph type="subTitle" idx="7"/>
          </p:nvPr>
        </p:nvSpPr>
        <p:spPr>
          <a:xfrm>
            <a:off x="4593236" y="3619626"/>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1193" name="Google Shape;1193;p21"/>
          <p:cNvGrpSpPr/>
          <p:nvPr/>
        </p:nvGrpSpPr>
        <p:grpSpPr>
          <a:xfrm rot="-987768">
            <a:off x="-733895" y="3875634"/>
            <a:ext cx="1344359" cy="1995308"/>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9" name="Google Shape;1229;p21"/>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1509155" y="-1246007"/>
            <a:ext cx="2894870" cy="2593321"/>
          </a:xfrm>
          <a:prstGeom prst="rect">
            <a:avLst/>
          </a:prstGeom>
          <a:noFill/>
          <a:ln>
            <a:noFill/>
          </a:ln>
        </p:spPr>
      </p:pic>
      <p:grpSp>
        <p:nvGrpSpPr>
          <p:cNvPr id="1231" name="Google Shape;1231;p21"/>
          <p:cNvGrpSpPr/>
          <p:nvPr/>
        </p:nvGrpSpPr>
        <p:grpSpPr>
          <a:xfrm rot="5400065">
            <a:off x="8667137" y="-1129839"/>
            <a:ext cx="1344377" cy="1995312"/>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67" name="Google Shape;1267;p21"/>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1268" name="Google Shape;1268;p21"/>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269" name="Google Shape;1269;p21"/>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0403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2"/>
        <p:cNvGrpSpPr/>
        <p:nvPr/>
      </p:nvGrpSpPr>
      <p:grpSpPr>
        <a:xfrm>
          <a:off x="0" y="0"/>
          <a:ext cx="0" cy="0"/>
          <a:chOff x="0" y="0"/>
          <a:chExt cx="0" cy="0"/>
        </a:xfrm>
      </p:grpSpPr>
      <p:sp>
        <p:nvSpPr>
          <p:cNvPr id="213" name="Google Shape;213;p5"/>
          <p:cNvSpPr txBox="1">
            <a:spLocks noGrp="1"/>
          </p:cNvSpPr>
          <p:nvPr>
            <p:ph type="subTitle" idx="1"/>
          </p:nvPr>
        </p:nvSpPr>
        <p:spPr>
          <a:xfrm>
            <a:off x="1944337" y="3168343"/>
            <a:ext cx="1532400" cy="479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600" b="1">
                <a:latin typeface="Josefin Sans"/>
                <a:ea typeface="Josefin Sans"/>
                <a:cs typeface="Josefin Sans"/>
                <a:sym typeface="Josefin Sans"/>
              </a:defRPr>
            </a:lvl1pPr>
            <a:lvl2pPr lvl="1" algn="ctr" rtl="0">
              <a:lnSpc>
                <a:spcPct val="100000"/>
              </a:lnSpc>
              <a:spcBef>
                <a:spcPts val="0"/>
              </a:spcBef>
              <a:spcAft>
                <a:spcPts val="0"/>
              </a:spcAft>
              <a:buNone/>
              <a:defRPr sz="1600" b="1">
                <a:latin typeface="Josefin Sans"/>
                <a:ea typeface="Josefin Sans"/>
                <a:cs typeface="Josefin Sans"/>
                <a:sym typeface="Josefin Sans"/>
              </a:defRPr>
            </a:lvl2pPr>
            <a:lvl3pPr lvl="2" algn="ctr" rtl="0">
              <a:lnSpc>
                <a:spcPct val="100000"/>
              </a:lnSpc>
              <a:spcBef>
                <a:spcPts val="0"/>
              </a:spcBef>
              <a:spcAft>
                <a:spcPts val="0"/>
              </a:spcAft>
              <a:buNone/>
              <a:defRPr sz="1600" b="1">
                <a:latin typeface="Josefin Sans"/>
                <a:ea typeface="Josefin Sans"/>
                <a:cs typeface="Josefin Sans"/>
                <a:sym typeface="Josefin Sans"/>
              </a:defRPr>
            </a:lvl3pPr>
            <a:lvl4pPr lvl="3" algn="ctr" rtl="0">
              <a:lnSpc>
                <a:spcPct val="100000"/>
              </a:lnSpc>
              <a:spcBef>
                <a:spcPts val="0"/>
              </a:spcBef>
              <a:spcAft>
                <a:spcPts val="0"/>
              </a:spcAft>
              <a:buNone/>
              <a:defRPr sz="1600" b="1">
                <a:latin typeface="Josefin Sans"/>
                <a:ea typeface="Josefin Sans"/>
                <a:cs typeface="Josefin Sans"/>
                <a:sym typeface="Josefin Sans"/>
              </a:defRPr>
            </a:lvl4pPr>
            <a:lvl5pPr lvl="4" algn="ctr" rtl="0">
              <a:lnSpc>
                <a:spcPct val="100000"/>
              </a:lnSpc>
              <a:spcBef>
                <a:spcPts val="0"/>
              </a:spcBef>
              <a:spcAft>
                <a:spcPts val="0"/>
              </a:spcAft>
              <a:buNone/>
              <a:defRPr sz="1600" b="1">
                <a:latin typeface="Josefin Sans"/>
                <a:ea typeface="Josefin Sans"/>
                <a:cs typeface="Josefin Sans"/>
                <a:sym typeface="Josefin Sans"/>
              </a:defRPr>
            </a:lvl5pPr>
            <a:lvl6pPr lvl="5" algn="ctr" rtl="0">
              <a:lnSpc>
                <a:spcPct val="100000"/>
              </a:lnSpc>
              <a:spcBef>
                <a:spcPts val="0"/>
              </a:spcBef>
              <a:spcAft>
                <a:spcPts val="0"/>
              </a:spcAft>
              <a:buNone/>
              <a:defRPr sz="1600" b="1">
                <a:latin typeface="Josefin Sans"/>
                <a:ea typeface="Josefin Sans"/>
                <a:cs typeface="Josefin Sans"/>
                <a:sym typeface="Josefin Sans"/>
              </a:defRPr>
            </a:lvl6pPr>
            <a:lvl7pPr lvl="6" algn="ctr" rtl="0">
              <a:lnSpc>
                <a:spcPct val="100000"/>
              </a:lnSpc>
              <a:spcBef>
                <a:spcPts val="0"/>
              </a:spcBef>
              <a:spcAft>
                <a:spcPts val="0"/>
              </a:spcAft>
              <a:buNone/>
              <a:defRPr sz="1600" b="1">
                <a:latin typeface="Josefin Sans"/>
                <a:ea typeface="Josefin Sans"/>
                <a:cs typeface="Josefin Sans"/>
                <a:sym typeface="Josefin Sans"/>
              </a:defRPr>
            </a:lvl7pPr>
            <a:lvl8pPr lvl="7" algn="ctr" rtl="0">
              <a:lnSpc>
                <a:spcPct val="100000"/>
              </a:lnSpc>
              <a:spcBef>
                <a:spcPts val="0"/>
              </a:spcBef>
              <a:spcAft>
                <a:spcPts val="0"/>
              </a:spcAft>
              <a:buNone/>
              <a:defRPr sz="1600" b="1">
                <a:latin typeface="Josefin Sans"/>
                <a:ea typeface="Josefin Sans"/>
                <a:cs typeface="Josefin Sans"/>
                <a:sym typeface="Josefin Sans"/>
              </a:defRPr>
            </a:lvl8pPr>
            <a:lvl9pPr lvl="8" algn="ctr" rtl="0">
              <a:lnSpc>
                <a:spcPct val="100000"/>
              </a:lnSpc>
              <a:spcBef>
                <a:spcPts val="0"/>
              </a:spcBef>
              <a:spcAft>
                <a:spcPts val="0"/>
              </a:spcAft>
              <a:buNone/>
              <a:defRPr sz="1600" b="1">
                <a:latin typeface="Josefin Sans"/>
                <a:ea typeface="Josefin Sans"/>
                <a:cs typeface="Josefin Sans"/>
                <a:sym typeface="Josefin Sans"/>
              </a:defRPr>
            </a:lvl9pPr>
          </a:lstStyle>
          <a:p>
            <a:endParaRPr/>
          </a:p>
        </p:txBody>
      </p:sp>
      <p:sp>
        <p:nvSpPr>
          <p:cNvPr id="214" name="Google Shape;214;p5"/>
          <p:cNvSpPr txBox="1">
            <a:spLocks noGrp="1"/>
          </p:cNvSpPr>
          <p:nvPr>
            <p:ph type="subTitle" idx="2"/>
          </p:nvPr>
        </p:nvSpPr>
        <p:spPr>
          <a:xfrm>
            <a:off x="1381688" y="3559333"/>
            <a:ext cx="2657700" cy="10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215" name="Google Shape;215;p5"/>
          <p:cNvSpPr txBox="1">
            <a:spLocks noGrp="1"/>
          </p:cNvSpPr>
          <p:nvPr>
            <p:ph type="subTitle" idx="3"/>
          </p:nvPr>
        </p:nvSpPr>
        <p:spPr>
          <a:xfrm flipH="1">
            <a:off x="5667265" y="3168343"/>
            <a:ext cx="1532400" cy="4791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None/>
              <a:defRPr sz="1600" b="1">
                <a:latin typeface="Josefin Sans"/>
                <a:ea typeface="Josefin Sans"/>
                <a:cs typeface="Josefin Sans"/>
                <a:sym typeface="Josefin Sans"/>
              </a:defRPr>
            </a:lvl1pPr>
            <a:lvl2pPr lvl="1" algn="ctr" rtl="0">
              <a:lnSpc>
                <a:spcPct val="100000"/>
              </a:lnSpc>
              <a:spcBef>
                <a:spcPts val="0"/>
              </a:spcBef>
              <a:spcAft>
                <a:spcPts val="0"/>
              </a:spcAft>
              <a:buNone/>
              <a:defRPr sz="1600" b="1">
                <a:latin typeface="Josefin Sans"/>
                <a:ea typeface="Josefin Sans"/>
                <a:cs typeface="Josefin Sans"/>
                <a:sym typeface="Josefin Sans"/>
              </a:defRPr>
            </a:lvl2pPr>
            <a:lvl3pPr lvl="2" algn="ctr" rtl="0">
              <a:lnSpc>
                <a:spcPct val="100000"/>
              </a:lnSpc>
              <a:spcBef>
                <a:spcPts val="0"/>
              </a:spcBef>
              <a:spcAft>
                <a:spcPts val="0"/>
              </a:spcAft>
              <a:buNone/>
              <a:defRPr sz="1600" b="1">
                <a:latin typeface="Josefin Sans"/>
                <a:ea typeface="Josefin Sans"/>
                <a:cs typeface="Josefin Sans"/>
                <a:sym typeface="Josefin Sans"/>
              </a:defRPr>
            </a:lvl3pPr>
            <a:lvl4pPr lvl="3" algn="ctr" rtl="0">
              <a:lnSpc>
                <a:spcPct val="100000"/>
              </a:lnSpc>
              <a:spcBef>
                <a:spcPts val="0"/>
              </a:spcBef>
              <a:spcAft>
                <a:spcPts val="0"/>
              </a:spcAft>
              <a:buNone/>
              <a:defRPr sz="1600" b="1">
                <a:latin typeface="Josefin Sans"/>
                <a:ea typeface="Josefin Sans"/>
                <a:cs typeface="Josefin Sans"/>
                <a:sym typeface="Josefin Sans"/>
              </a:defRPr>
            </a:lvl4pPr>
            <a:lvl5pPr lvl="4" algn="ctr" rtl="0">
              <a:lnSpc>
                <a:spcPct val="100000"/>
              </a:lnSpc>
              <a:spcBef>
                <a:spcPts val="0"/>
              </a:spcBef>
              <a:spcAft>
                <a:spcPts val="0"/>
              </a:spcAft>
              <a:buNone/>
              <a:defRPr sz="1600" b="1">
                <a:latin typeface="Josefin Sans"/>
                <a:ea typeface="Josefin Sans"/>
                <a:cs typeface="Josefin Sans"/>
                <a:sym typeface="Josefin Sans"/>
              </a:defRPr>
            </a:lvl5pPr>
            <a:lvl6pPr lvl="5" algn="ctr" rtl="0">
              <a:lnSpc>
                <a:spcPct val="100000"/>
              </a:lnSpc>
              <a:spcBef>
                <a:spcPts val="0"/>
              </a:spcBef>
              <a:spcAft>
                <a:spcPts val="0"/>
              </a:spcAft>
              <a:buNone/>
              <a:defRPr sz="1600" b="1">
                <a:latin typeface="Josefin Sans"/>
                <a:ea typeface="Josefin Sans"/>
                <a:cs typeface="Josefin Sans"/>
                <a:sym typeface="Josefin Sans"/>
              </a:defRPr>
            </a:lvl6pPr>
            <a:lvl7pPr lvl="6" algn="ctr" rtl="0">
              <a:lnSpc>
                <a:spcPct val="100000"/>
              </a:lnSpc>
              <a:spcBef>
                <a:spcPts val="0"/>
              </a:spcBef>
              <a:spcAft>
                <a:spcPts val="0"/>
              </a:spcAft>
              <a:buNone/>
              <a:defRPr sz="1600" b="1">
                <a:latin typeface="Josefin Sans"/>
                <a:ea typeface="Josefin Sans"/>
                <a:cs typeface="Josefin Sans"/>
                <a:sym typeface="Josefin Sans"/>
              </a:defRPr>
            </a:lvl7pPr>
            <a:lvl8pPr lvl="7" algn="ctr" rtl="0">
              <a:lnSpc>
                <a:spcPct val="100000"/>
              </a:lnSpc>
              <a:spcBef>
                <a:spcPts val="0"/>
              </a:spcBef>
              <a:spcAft>
                <a:spcPts val="0"/>
              </a:spcAft>
              <a:buNone/>
              <a:defRPr sz="1600" b="1">
                <a:latin typeface="Josefin Sans"/>
                <a:ea typeface="Josefin Sans"/>
                <a:cs typeface="Josefin Sans"/>
                <a:sym typeface="Josefin Sans"/>
              </a:defRPr>
            </a:lvl8pPr>
            <a:lvl9pPr lvl="8" algn="ctr" rtl="0">
              <a:lnSpc>
                <a:spcPct val="100000"/>
              </a:lnSpc>
              <a:spcBef>
                <a:spcPts val="0"/>
              </a:spcBef>
              <a:spcAft>
                <a:spcPts val="0"/>
              </a:spcAft>
              <a:buNone/>
              <a:defRPr sz="1600" b="1">
                <a:latin typeface="Josefin Sans"/>
                <a:ea typeface="Josefin Sans"/>
                <a:cs typeface="Josefin Sans"/>
                <a:sym typeface="Josefin Sans"/>
              </a:defRPr>
            </a:lvl9pPr>
          </a:lstStyle>
          <a:p>
            <a:endParaRPr/>
          </a:p>
        </p:txBody>
      </p:sp>
      <p:sp>
        <p:nvSpPr>
          <p:cNvPr id="216" name="Google Shape;216;p5"/>
          <p:cNvSpPr txBox="1">
            <a:spLocks noGrp="1"/>
          </p:cNvSpPr>
          <p:nvPr>
            <p:ph type="subTitle" idx="4"/>
          </p:nvPr>
        </p:nvSpPr>
        <p:spPr>
          <a:xfrm flipH="1">
            <a:off x="5104613" y="3559333"/>
            <a:ext cx="2657700" cy="10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pic>
        <p:nvPicPr>
          <p:cNvPr id="217" name="Google Shape;217;p5"/>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218" name="Google Shape;218;p5"/>
          <p:cNvGrpSpPr/>
          <p:nvPr/>
        </p:nvGrpSpPr>
        <p:grpSpPr>
          <a:xfrm rot="-987768">
            <a:off x="-414533" y="3230134"/>
            <a:ext cx="1344359" cy="1995308"/>
            <a:chOff x="272875" y="1527563"/>
            <a:chExt cx="255950" cy="455000"/>
          </a:xfrm>
        </p:grpSpPr>
        <p:sp>
          <p:nvSpPr>
            <p:cNvPr id="219" name="Google Shape;219;p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4" name="Google Shape;254;p5"/>
          <p:cNvPicPr preferRelativeResize="0"/>
          <p:nvPr/>
        </p:nvPicPr>
        <p:blipFill>
          <a:blip r:embed="rId3">
            <a:alphaModFix amt="74000"/>
          </a:blip>
          <a:stretch>
            <a:fillRect/>
          </a:stretch>
        </p:blipFill>
        <p:spPr>
          <a:xfrm rot="-1197527" flipH="1">
            <a:off x="8254668" y="3888189"/>
            <a:ext cx="2894871" cy="2593322"/>
          </a:xfrm>
          <a:prstGeom prst="rect">
            <a:avLst/>
          </a:prstGeom>
          <a:noFill/>
          <a:ln>
            <a:noFill/>
          </a:ln>
        </p:spPr>
      </p:pic>
      <p:pic>
        <p:nvPicPr>
          <p:cNvPr id="255" name="Google Shape;255;p5"/>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256" name="Google Shape;256;p5"/>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257" name="Google Shape;257;p5"/>
          <p:cNvPicPr preferRelativeResize="0"/>
          <p:nvPr/>
        </p:nvPicPr>
        <p:blipFill>
          <a:blip r:embed="rId6">
            <a:alphaModFix amt="62000"/>
          </a:blip>
          <a:stretch>
            <a:fillRect/>
          </a:stretch>
        </p:blipFill>
        <p:spPr>
          <a:xfrm rot="6551349" flipH="1">
            <a:off x="7493893" y="-756657"/>
            <a:ext cx="2894870" cy="2593321"/>
          </a:xfrm>
          <a:prstGeom prst="rect">
            <a:avLst/>
          </a:prstGeom>
          <a:noFill/>
          <a:ln>
            <a:noFill/>
          </a:ln>
        </p:spPr>
      </p:pic>
      <p:grpSp>
        <p:nvGrpSpPr>
          <p:cNvPr id="258" name="Google Shape;258;p5"/>
          <p:cNvGrpSpPr/>
          <p:nvPr/>
        </p:nvGrpSpPr>
        <p:grpSpPr>
          <a:xfrm rot="8100046">
            <a:off x="8172668" y="-457651"/>
            <a:ext cx="1344367" cy="1995327"/>
            <a:chOff x="272875" y="1527563"/>
            <a:chExt cx="255950" cy="455000"/>
          </a:xfrm>
        </p:grpSpPr>
        <p:sp>
          <p:nvSpPr>
            <p:cNvPr id="259" name="Google Shape;259;p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 name="Google Shape;294;p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295" name="Google Shape;295;p5"/>
          <p:cNvSpPr/>
          <p:nvPr/>
        </p:nvSpPr>
        <p:spPr>
          <a:xfrm rot="-6477098" flipH="1">
            <a:off x="-3963735" y="-3524095"/>
            <a:ext cx="4623929" cy="725694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rot="-7689947">
            <a:off x="8072325" y="4598041"/>
            <a:ext cx="2264989" cy="21657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5047900" y="2607067"/>
            <a:ext cx="3367800" cy="10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4571900" y="1697799"/>
            <a:ext cx="3860400" cy="93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543" name="Google Shape;543;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44" name="Google Shape;544;p9"/>
          <p:cNvSpPr/>
          <p:nvPr/>
        </p:nvSpPr>
        <p:spPr>
          <a:xfrm rot="-2569776">
            <a:off x="7774946" y="-1017900"/>
            <a:ext cx="2265043" cy="216579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629356">
            <a:off x="7495291" y="3526103"/>
            <a:ext cx="1344346" cy="2469672"/>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1" name="Google Shape;581;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6" name="Google Shape;766;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8" r:id="rId7"/>
    <p:sldLayoutId id="2147483659" r:id="rId8"/>
    <p:sldLayoutId id="2147483660" r:id="rId9"/>
    <p:sldLayoutId id="2147483661" r:id="rId10"/>
    <p:sldLayoutId id="2147483662" r:id="rId11"/>
    <p:sldLayoutId id="2147483664" r:id="rId12"/>
    <p:sldLayoutId id="2147483665" r:id="rId13"/>
    <p:sldLayoutId id="2147483666" r:id="rId14"/>
    <p:sldLayoutId id="2147483669" r:id="rId15"/>
    <p:sldLayoutId id="2147483670" r:id="rId16"/>
    <p:sldLayoutId id="2147483671" r:id="rId17"/>
    <p:sldLayoutId id="2147483677" r:id="rId18"/>
    <p:sldLayoutId id="2147483678" r:id="rId19"/>
    <p:sldLayoutId id="2147483679" r:id="rId20"/>
    <p:sldLayoutId id="2147483680" r:id="rId21"/>
    <p:sldLayoutId id="2147483681" r:id="rId22"/>
    <p:sldLayoutId id="2147483684" r:id="rId23"/>
    <p:sldLayoutId id="2147483685"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hyperlink" Target="https://www.arhprimary.co.uk/expectations-1/"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hyperlink" Target="mailto:kjohnson3@aldermanrichardhallam.leicester.sch.uk"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hyperlink" Target="https://www.arhprimary.co.uk/policies/" TargetMode="External"/><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image" Target="../media/image54.png"/><Relationship Id="rId5" Type="http://schemas.openxmlformats.org/officeDocument/2006/relationships/hyperlink" Target="https://www.arhprimary.co.uk/mental-health/" TargetMode="External"/><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0.xml.rels><?xml version="1.0" encoding="UTF-8" standalone="yes"?>
<Relationships xmlns="http://schemas.openxmlformats.org/package/2006/relationships"><Relationship Id="rId3" Type="http://schemas.openxmlformats.org/officeDocument/2006/relationships/hyperlink" Target="https://www.arhprimary.co.uk/anti-bullying-1/"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png"/><Relationship Id="rId7" Type="http://schemas.openxmlformats.org/officeDocument/2006/relationships/image" Target="../media/image60.jpe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9.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hyperlink" Target="https://www.arhprimary.co.uk/safeguarding-at-arh/"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 Id="rId4" Type="http://schemas.openxmlformats.org/officeDocument/2006/relationships/image" Target="../media/image64.jpg"/></Relationships>
</file>

<file path=ppt/slides/_rels/slide2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hyperlink" Target="https://www.arhprimary.co.uk/send-and-inclusion/"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s://apply.cloudforedu.org.uk/ofsm/sims/apply" TargetMode="External"/><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pic>
        <p:nvPicPr>
          <p:cNvPr id="2125" name="Google Shape;2125;p38"/>
          <p:cNvPicPr preferRelativeResize="0"/>
          <p:nvPr/>
        </p:nvPicPr>
        <p:blipFill>
          <a:blip r:embed="rId3">
            <a:alphaModFix amt="74000"/>
          </a:blip>
          <a:stretch>
            <a:fillRect/>
          </a:stretch>
        </p:blipFill>
        <p:spPr>
          <a:xfrm rot="9461196">
            <a:off x="1917996" y="2388117"/>
            <a:ext cx="2894873" cy="2593323"/>
          </a:xfrm>
          <a:prstGeom prst="rect">
            <a:avLst/>
          </a:prstGeom>
          <a:noFill/>
          <a:ln>
            <a:noFill/>
          </a:ln>
        </p:spPr>
      </p:pic>
      <p:pic>
        <p:nvPicPr>
          <p:cNvPr id="2126" name="Google Shape;2126;p38"/>
          <p:cNvPicPr preferRelativeResize="0"/>
          <p:nvPr/>
        </p:nvPicPr>
        <p:blipFill>
          <a:blip r:embed="rId4">
            <a:alphaModFix amt="74000"/>
          </a:blip>
          <a:stretch>
            <a:fillRect/>
          </a:stretch>
        </p:blipFill>
        <p:spPr>
          <a:xfrm rot="1377427">
            <a:off x="4764679" y="752254"/>
            <a:ext cx="2894876" cy="2593327"/>
          </a:xfrm>
          <a:prstGeom prst="rect">
            <a:avLst/>
          </a:prstGeom>
          <a:noFill/>
          <a:ln>
            <a:noFill/>
          </a:ln>
        </p:spPr>
      </p:pic>
      <p:pic>
        <p:nvPicPr>
          <p:cNvPr id="2127" name="Google Shape;2127;p38"/>
          <p:cNvPicPr preferRelativeResize="0"/>
          <p:nvPr/>
        </p:nvPicPr>
        <p:blipFill>
          <a:blip r:embed="rId5">
            <a:alphaModFix amt="47000"/>
          </a:blip>
          <a:stretch>
            <a:fillRect/>
          </a:stretch>
        </p:blipFill>
        <p:spPr>
          <a:xfrm>
            <a:off x="1808452" y="227299"/>
            <a:ext cx="5527099" cy="4562724"/>
          </a:xfrm>
          <a:prstGeom prst="rect">
            <a:avLst/>
          </a:prstGeom>
          <a:noFill/>
          <a:ln>
            <a:noFill/>
          </a:ln>
        </p:spPr>
      </p:pic>
      <p:sp>
        <p:nvSpPr>
          <p:cNvPr id="2128" name="Google Shape;2128;p38"/>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5400" dirty="0"/>
              <a:t>Welcome Parents and Carers</a:t>
            </a:r>
            <a:endParaRPr sz="5400" dirty="0"/>
          </a:p>
        </p:txBody>
      </p:sp>
      <p:sp>
        <p:nvSpPr>
          <p:cNvPr id="2129" name="Google Shape;2129;p38"/>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An introduction to the curriculum and expectations in Year 6</a:t>
            </a:r>
            <a:endParaRPr dirty="0"/>
          </a:p>
        </p:txBody>
      </p:sp>
      <p:sp>
        <p:nvSpPr>
          <p:cNvPr id="2130" name="Google Shape;2130;p38"/>
          <p:cNvSpPr/>
          <p:nvPr/>
        </p:nvSpPr>
        <p:spPr>
          <a:xfrm>
            <a:off x="-3657600" y="7305175"/>
            <a:ext cx="792600" cy="792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77" name="Google Shape;2577;p5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School Website</a:t>
            </a:r>
            <a:endParaRPr dirty="0"/>
          </a:p>
        </p:txBody>
      </p:sp>
      <p:pic>
        <p:nvPicPr>
          <p:cNvPr id="2" name="Picture 4">
            <a:extLst>
              <a:ext uri="{FF2B5EF4-FFF2-40B4-BE49-F238E27FC236}">
                <a16:creationId xmlns:a16="http://schemas.microsoft.com/office/drawing/2014/main" id="{B88BB0CD-F911-729C-B4AC-CEE6310A8FD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47935" y="902752"/>
            <a:ext cx="5248129" cy="2951854"/>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Content Placeholder 2">
            <a:extLst>
              <a:ext uri="{FF2B5EF4-FFF2-40B4-BE49-F238E27FC236}">
                <a16:creationId xmlns:a16="http://schemas.microsoft.com/office/drawing/2014/main" id="{AC98BC5C-011D-F9AD-26E3-8570DEF63B26}"/>
              </a:ext>
            </a:extLst>
          </p:cNvPr>
          <p:cNvSpPr txBox="1">
            <a:spLocks/>
          </p:cNvSpPr>
          <p:nvPr/>
        </p:nvSpPr>
        <p:spPr>
          <a:xfrm>
            <a:off x="330867" y="3655699"/>
            <a:ext cx="8482264" cy="1524000"/>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FontTx/>
              <a:buNone/>
            </a:pPr>
            <a:r>
              <a:rPr lang="en-GB" altLang="en-US"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Our website has all the information, photos and letters that you need as well as contact information. It also contains a copy of this PowerPoint for you to refer to. Make sure you have a look through our website for answers to any questions you may have before contacting the school office.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211" name="Google Shape;2211;p4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2"/>
                </a:solidFill>
              </a:rPr>
              <a:t>Parent, Carer and Pupil Voice</a:t>
            </a:r>
            <a:endParaRPr dirty="0">
              <a:solidFill>
                <a:schemeClr val="dk2"/>
              </a:solidFill>
            </a:endParaRPr>
          </a:p>
        </p:txBody>
      </p:sp>
      <p:sp>
        <p:nvSpPr>
          <p:cNvPr id="2" name="Content Placeholder 39">
            <a:extLst>
              <a:ext uri="{FF2B5EF4-FFF2-40B4-BE49-F238E27FC236}">
                <a16:creationId xmlns:a16="http://schemas.microsoft.com/office/drawing/2014/main" id="{2CFB52D2-0533-57A4-6AC2-4DF7049212E8}"/>
              </a:ext>
            </a:extLst>
          </p:cNvPr>
          <p:cNvSpPr txBox="1">
            <a:spLocks/>
          </p:cNvSpPr>
          <p:nvPr/>
        </p:nvSpPr>
        <p:spPr>
          <a:xfrm>
            <a:off x="497780" y="1079835"/>
            <a:ext cx="8252083" cy="5358840"/>
          </a:xfrm>
          <a:prstGeom prst="rect">
            <a:avLst/>
          </a:prstGeom>
        </p:spPr>
        <p:txBody>
          <a:bodyPr vert="horz" lIns="91440" tIns="45720" rIns="91440" bIns="45720" rtlCol="0" anchor="t">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At A.R.H, we give children lots of opportunities to share their ideas, opinions and suggestions. Children give their views for each of their topics so we are continuously adapting our way of teaching.</a:t>
            </a:r>
          </a:p>
          <a:p>
            <a:pPr marL="342900" indent="-34290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Our children also have ownership over electing the School Council who contribute to decision-making across the school, such as interviewing new teachers and sharing ideas for our fundraising events.</a:t>
            </a:r>
          </a:p>
          <a:p>
            <a:pPr marL="342900" indent="-34290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We will be inviting parents and carers to share views through twice </a:t>
            </a:r>
            <a:r>
              <a:rPr lang="en-GB" sz="1800">
                <a:solidFill>
                  <a:schemeClr val="bg2"/>
                </a:solidFill>
                <a:latin typeface="Open Sans" panose="020B0606030504020204" pitchFamily="34" charset="0"/>
                <a:ea typeface="Open Sans" panose="020B0606030504020204" pitchFamily="34" charset="0"/>
                <a:cs typeface="Open Sans" panose="020B0606030504020204" pitchFamily="34" charset="0"/>
              </a:rPr>
              <a:t>annual questionnaires. </a:t>
            </a: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Your voice is important to us so please respond and let us know how we’re doing!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78"/>
        <p:cNvGrpSpPr/>
        <p:nvPr/>
      </p:nvGrpSpPr>
      <p:grpSpPr>
        <a:xfrm>
          <a:off x="0" y="0"/>
          <a:ext cx="0" cy="0"/>
          <a:chOff x="0" y="0"/>
          <a:chExt cx="0" cy="0"/>
        </a:xfrm>
      </p:grpSpPr>
      <p:sp>
        <p:nvSpPr>
          <p:cNvPr id="2683" name="Google Shape;2683;p60"/>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Parent Conduct</a:t>
            </a:r>
            <a:endParaRPr dirty="0"/>
          </a:p>
        </p:txBody>
      </p:sp>
      <p:sp>
        <p:nvSpPr>
          <p:cNvPr id="10" name="Content Placeholder 2">
            <a:extLst>
              <a:ext uri="{FF2B5EF4-FFF2-40B4-BE49-F238E27FC236}">
                <a16:creationId xmlns:a16="http://schemas.microsoft.com/office/drawing/2014/main" id="{392513BF-1625-4F15-6CA5-0B7C57289F0F}"/>
              </a:ext>
            </a:extLst>
          </p:cNvPr>
          <p:cNvSpPr txBox="1">
            <a:spLocks/>
          </p:cNvSpPr>
          <p:nvPr/>
        </p:nvSpPr>
        <p:spPr>
          <a:xfrm>
            <a:off x="685800" y="1195137"/>
            <a:ext cx="7772400" cy="4724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FontTx/>
              <a:buNone/>
            </a:pPr>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At A.R.H, we want to build positive working relationships with all of our parents and carers to get the best possible outcomes for our pupils.</a:t>
            </a:r>
          </a:p>
          <a:p>
            <a:pPr>
              <a:buFontTx/>
              <a:buNone/>
            </a:pPr>
            <a:endPar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a:buFontTx/>
              <a:buNone/>
            </a:pPr>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We have a </a:t>
            </a:r>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hlinkClick r:id="rId3"/>
              </a:rPr>
              <a:t>Parent and Carer Code of Conduct </a:t>
            </a:r>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which sets out our expectations both on site and online with regard to the school. We do not tolerate any form of aggressive behaviour towards our staff. </a:t>
            </a:r>
          </a:p>
          <a:p>
            <a:pPr>
              <a:buFontTx/>
              <a:buNone/>
            </a:pPr>
            <a:endPar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a:buFontTx/>
              <a:buNone/>
            </a:pPr>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You can find our Code of Conduct on the school website. Feel free to speak to any member of SLT if you have any queries regarding this.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2"/>
        <p:cNvGrpSpPr/>
        <p:nvPr/>
      </p:nvGrpSpPr>
      <p:grpSpPr>
        <a:xfrm>
          <a:off x="0" y="0"/>
          <a:ext cx="0" cy="0"/>
          <a:chOff x="0" y="0"/>
          <a:chExt cx="0" cy="0"/>
        </a:xfrm>
      </p:grpSpPr>
      <p:sp>
        <p:nvSpPr>
          <p:cNvPr id="2353" name="Google Shape;2353;p4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Attendance</a:t>
            </a:r>
            <a:endParaRPr dirty="0"/>
          </a:p>
        </p:txBody>
      </p:sp>
      <p:sp>
        <p:nvSpPr>
          <p:cNvPr id="2" name="Rectangle 2">
            <a:extLst>
              <a:ext uri="{FF2B5EF4-FFF2-40B4-BE49-F238E27FC236}">
                <a16:creationId xmlns:a16="http://schemas.microsoft.com/office/drawing/2014/main" id="{C6A67324-6A2B-B725-AC1F-73EB14CB19B2}"/>
              </a:ext>
            </a:extLst>
          </p:cNvPr>
          <p:cNvSpPr>
            <a:spLocks noChangeArrowheads="1"/>
          </p:cNvSpPr>
          <p:nvPr/>
        </p:nvSpPr>
        <p:spPr bwMode="auto">
          <a:xfrm>
            <a:off x="439153" y="902190"/>
            <a:ext cx="826569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0" hangingPunct="0"/>
            <a:r>
              <a:rPr lang="en-GB" sz="2000" b="0" i="0" dirty="0">
                <a:solidFill>
                  <a:schemeClr val="bg2"/>
                </a:solidFill>
                <a:effectLst/>
                <a:highlight>
                  <a:srgbClr val="FFFFFF"/>
                </a:highlight>
                <a:latin typeface="Open Sans" panose="020B0606030504020204" pitchFamily="34" charset="0"/>
                <a:ea typeface="Open Sans" panose="020B0606030504020204" pitchFamily="34" charset="0"/>
                <a:cs typeface="Open Sans" panose="020B0606030504020204" pitchFamily="34" charset="0"/>
              </a:rPr>
              <a:t>If your child is not going to be in school, please report the absence to us before 9:00am in one of the following way:</a:t>
            </a:r>
            <a:endParaRPr lang="en-US" altLang="en-US" sz="16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algn="ctr" eaLnBrk="0" hangingPunct="0"/>
            <a:r>
              <a:rPr lang="en-US" altLang="en-US" sz="2000" b="1" dirty="0">
                <a:solidFill>
                  <a:schemeClr val="bg2"/>
                </a:solidFill>
                <a:latin typeface="Open Sans" panose="020B0606030504020204" pitchFamily="34" charset="0"/>
                <a:ea typeface="Open Sans" panose="020B0606030504020204" pitchFamily="34" charset="0"/>
                <a:cs typeface="Open Sans" panose="020B0606030504020204" pitchFamily="34" charset="0"/>
              </a:rPr>
              <a:t>Call: 0116 262 4003 and select option 1 to leave a message</a:t>
            </a:r>
          </a:p>
          <a:p>
            <a:pPr algn="ctr" eaLnBrk="0" hangingPunct="0"/>
            <a:r>
              <a:rPr lang="en-US" altLang="en-US" sz="2000" b="1" dirty="0">
                <a:solidFill>
                  <a:schemeClr val="bg2"/>
                </a:solidFill>
                <a:latin typeface="Open Sans" panose="020B0606030504020204" pitchFamily="34" charset="0"/>
                <a:ea typeface="Open Sans" panose="020B0606030504020204" pitchFamily="34" charset="0"/>
                <a:cs typeface="Open Sans" panose="020B0606030504020204" pitchFamily="34" charset="0"/>
              </a:rPr>
              <a:t>Email: absence1@aldermanrichardhallam.leicester.sch.uk</a:t>
            </a:r>
          </a:p>
          <a:p>
            <a:pPr algn="ctr" eaLnBrk="0" hangingPunct="0"/>
            <a:r>
              <a:rPr lang="en-US" altLang="en-US" sz="2000" b="1" dirty="0">
                <a:solidFill>
                  <a:schemeClr val="bg2"/>
                </a:solidFill>
                <a:latin typeface="Open Sans" panose="020B0606030504020204" pitchFamily="34" charset="0"/>
                <a:ea typeface="Open Sans" panose="020B0606030504020204" pitchFamily="34" charset="0"/>
                <a:cs typeface="Open Sans" panose="020B0606030504020204" pitchFamily="34" charset="0"/>
              </a:rPr>
              <a:t>Online: via the Arbor Parent Portal</a:t>
            </a:r>
          </a:p>
          <a:p>
            <a:pPr algn="ctr" eaLnBrk="0" hangingPunct="0"/>
            <a:r>
              <a:rPr lang="en-GB" sz="2000" dirty="0">
                <a:solidFill>
                  <a:schemeClr val="bg2"/>
                </a:solidFill>
                <a:highlight>
                  <a:srgbClr val="FFFFFF"/>
                </a:highlight>
                <a:latin typeface="Open Sans" panose="020B0606030504020204" pitchFamily="34" charset="0"/>
                <a:ea typeface="Open Sans" panose="020B0606030504020204" pitchFamily="34" charset="0"/>
                <a:cs typeface="Open Sans" panose="020B0606030504020204" pitchFamily="34" charset="0"/>
              </a:rPr>
              <a:t>You must do this on each day of the absence unless you have notified us that your child will be absent for a period of time. </a:t>
            </a:r>
          </a:p>
          <a:p>
            <a:pPr algn="ctr" eaLnBrk="0" hangingPunct="0"/>
            <a:endParaRPr lang="en-GB" altLang="en-US" sz="2000" b="1"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194" name="Picture 2" descr="Southfields Primary School - Attendance">
            <a:extLst>
              <a:ext uri="{FF2B5EF4-FFF2-40B4-BE49-F238E27FC236}">
                <a16:creationId xmlns:a16="http://schemas.microsoft.com/office/drawing/2014/main" id="{241DE4E2-F7E8-FA16-7B14-1D3C5A527EC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4549" y="3104707"/>
            <a:ext cx="3954902" cy="2242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782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2"/>
        <p:cNvGrpSpPr/>
        <p:nvPr/>
      </p:nvGrpSpPr>
      <p:grpSpPr>
        <a:xfrm>
          <a:off x="0" y="0"/>
          <a:ext cx="0" cy="0"/>
          <a:chOff x="0" y="0"/>
          <a:chExt cx="0" cy="0"/>
        </a:xfrm>
      </p:grpSpPr>
      <p:sp>
        <p:nvSpPr>
          <p:cNvPr id="2353" name="Google Shape;2353;p4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Attendance</a:t>
            </a:r>
            <a:endParaRPr dirty="0"/>
          </a:p>
        </p:txBody>
      </p:sp>
      <p:pic>
        <p:nvPicPr>
          <p:cNvPr id="10242" name="Picture 2" descr="North Leamington School - Attendance">
            <a:extLst>
              <a:ext uri="{FF2B5EF4-FFF2-40B4-BE49-F238E27FC236}">
                <a16:creationId xmlns:a16="http://schemas.microsoft.com/office/drawing/2014/main" id="{82F1C9FD-D3C0-6B6F-6259-F4E9E422543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7252"/>
          <a:stretch/>
        </p:blipFill>
        <p:spPr bwMode="auto">
          <a:xfrm>
            <a:off x="944564" y="721127"/>
            <a:ext cx="3362742" cy="44223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a:extLst>
              <a:ext uri="{FF2B5EF4-FFF2-40B4-BE49-F238E27FC236}">
                <a16:creationId xmlns:a16="http://schemas.microsoft.com/office/drawing/2014/main" id="{FCA172B5-CBE6-5D6C-9296-F0C525D4D57E}"/>
              </a:ext>
            </a:extLst>
          </p:cNvPr>
          <p:cNvSpPr>
            <a:spLocks noChangeArrowheads="1"/>
          </p:cNvSpPr>
          <p:nvPr/>
        </p:nvSpPr>
        <p:spPr bwMode="auto">
          <a:xfrm>
            <a:off x="4307306" y="1298927"/>
            <a:ext cx="4668251" cy="227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If you have any questions about attendance, please contact Kirsty Johnson, our Attendance, Admission and Welfare Officer.</a:t>
            </a:r>
          </a:p>
          <a:p>
            <a:pPr eaLnBrk="0" hangingPunct="0"/>
            <a:endPar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eaLnBrk="0" hangingPunct="0"/>
            <a:r>
              <a:rPr lang="en-GB" alt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Telephone: 0116 262 4003 </a:t>
            </a:r>
          </a:p>
          <a:p>
            <a:pPr eaLnBrk="0" hangingPunct="0"/>
            <a:r>
              <a:rPr lang="en-GB" alt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Email:</a:t>
            </a:r>
          </a:p>
          <a:p>
            <a:pPr eaLnBrk="0" hangingPunct="0"/>
            <a:r>
              <a:rPr lang="en-GB" altLang="en-US" dirty="0">
                <a:solidFill>
                  <a:schemeClr val="bg2"/>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kjohnson3@aldermanrichardhallam.leicester.sch.uk</a:t>
            </a:r>
            <a:r>
              <a:rPr lang="en-GB" alt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p>
        </p:txBody>
      </p:sp>
    </p:spTree>
    <p:extLst>
      <p:ext uri="{BB962C8B-B14F-4D97-AF65-F5344CB8AC3E}">
        <p14:creationId xmlns:p14="http://schemas.microsoft.com/office/powerpoint/2010/main" val="3417577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6"/>
        <p:cNvGrpSpPr/>
        <p:nvPr/>
      </p:nvGrpSpPr>
      <p:grpSpPr>
        <a:xfrm>
          <a:off x="0" y="0"/>
          <a:ext cx="0" cy="0"/>
          <a:chOff x="0" y="0"/>
          <a:chExt cx="0" cy="0"/>
        </a:xfrm>
      </p:grpSpPr>
      <p:sp>
        <p:nvSpPr>
          <p:cNvPr id="2287" name="Google Shape;2287;p48"/>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School Uniform</a:t>
            </a:r>
            <a:endParaRPr dirty="0"/>
          </a:p>
        </p:txBody>
      </p:sp>
      <p:sp>
        <p:nvSpPr>
          <p:cNvPr id="20" name="Rectangle 19">
            <a:extLst>
              <a:ext uri="{FF2B5EF4-FFF2-40B4-BE49-F238E27FC236}">
                <a16:creationId xmlns:a16="http://schemas.microsoft.com/office/drawing/2014/main" id="{A6074B51-308A-C39A-136D-CE8F88DE6396}"/>
              </a:ext>
            </a:extLst>
          </p:cNvPr>
          <p:cNvSpPr/>
          <p:nvPr/>
        </p:nvSpPr>
        <p:spPr>
          <a:xfrm>
            <a:off x="374429" y="950825"/>
            <a:ext cx="5412759" cy="3693319"/>
          </a:xfrm>
          <a:prstGeom prst="rect">
            <a:avLst/>
          </a:prstGeom>
        </p:spPr>
        <p:txBody>
          <a:bodyPr wrap="square">
            <a:spAutoFit/>
          </a:bodyPr>
          <a:lstStyle/>
          <a:p>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Our colours are royal blue, grey, black and white and the uniform is as follows: </a:t>
            </a:r>
          </a:p>
          <a:p>
            <a:pPr marL="285750" indent="-28575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School royal blue sweatshirt with school logo or other plain, royal blue sweatshirt</a:t>
            </a:r>
          </a:p>
          <a:p>
            <a:pPr marL="285750" indent="-28575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School royal blue cardigan with school logo or other plain, royal blue cardigan</a:t>
            </a:r>
          </a:p>
          <a:p>
            <a:pPr marL="285750" indent="-28575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Plain pale blue or white polo shirt, blouse or cotton shirt</a:t>
            </a:r>
          </a:p>
          <a:p>
            <a:pPr marL="285750" indent="-28575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Grey or black trousers, shorts or skirt</a:t>
            </a:r>
          </a:p>
          <a:p>
            <a:pPr marL="285750" indent="-28575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Grey pinafore dress</a:t>
            </a:r>
          </a:p>
          <a:p>
            <a:pPr marL="285750" indent="-28575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Blue gingham dresses</a:t>
            </a:r>
          </a:p>
          <a:p>
            <a:pPr marL="285750" indent="-28575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School royal blue book bag with school logo</a:t>
            </a:r>
          </a:p>
          <a:p>
            <a:pPr marL="285750" indent="-28575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Blue, white or black headgear </a:t>
            </a:r>
          </a:p>
        </p:txBody>
      </p:sp>
      <p:grpSp>
        <p:nvGrpSpPr>
          <p:cNvPr id="21" name="Group 20">
            <a:extLst>
              <a:ext uri="{FF2B5EF4-FFF2-40B4-BE49-F238E27FC236}">
                <a16:creationId xmlns:a16="http://schemas.microsoft.com/office/drawing/2014/main" id="{834BE8F7-44B3-06BE-85CC-4D9423CA8001}"/>
              </a:ext>
            </a:extLst>
          </p:cNvPr>
          <p:cNvGrpSpPr/>
          <p:nvPr/>
        </p:nvGrpSpPr>
        <p:grpSpPr>
          <a:xfrm>
            <a:off x="5548195" y="444410"/>
            <a:ext cx="3595805" cy="4627943"/>
            <a:chOff x="-263059" y="890283"/>
            <a:chExt cx="4458908" cy="5995101"/>
          </a:xfrm>
        </p:grpSpPr>
        <p:pic>
          <p:nvPicPr>
            <p:cNvPr id="22" name="Picture 3">
              <a:extLst>
                <a:ext uri="{FF2B5EF4-FFF2-40B4-BE49-F238E27FC236}">
                  <a16:creationId xmlns:a16="http://schemas.microsoft.com/office/drawing/2014/main" id="{077CE547-414A-D62B-323A-3E976400B5EA}"/>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3216" y="890283"/>
              <a:ext cx="2404088" cy="2051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3" name="Group 22">
              <a:extLst>
                <a:ext uri="{FF2B5EF4-FFF2-40B4-BE49-F238E27FC236}">
                  <a16:creationId xmlns:a16="http://schemas.microsoft.com/office/drawing/2014/main" id="{FB88CCD3-3F8C-6E43-01A9-7E63C297825B}"/>
                </a:ext>
              </a:extLst>
            </p:cNvPr>
            <p:cNvGrpSpPr/>
            <p:nvPr/>
          </p:nvGrpSpPr>
          <p:grpSpPr>
            <a:xfrm>
              <a:off x="-108520" y="2016030"/>
              <a:ext cx="1875073" cy="1904531"/>
              <a:chOff x="887240" y="1584356"/>
              <a:chExt cx="3530851" cy="3929204"/>
            </a:xfrm>
          </p:grpSpPr>
          <p:sp>
            <p:nvSpPr>
              <p:cNvPr id="31" name="Freeform 6">
                <a:extLst>
                  <a:ext uri="{FF2B5EF4-FFF2-40B4-BE49-F238E27FC236}">
                    <a16:creationId xmlns:a16="http://schemas.microsoft.com/office/drawing/2014/main" id="{D3FFC069-B3AE-D9E5-FAB2-3A0E45E3A2BB}"/>
                  </a:ext>
                </a:extLst>
              </p:cNvPr>
              <p:cNvSpPr/>
              <p:nvPr/>
            </p:nvSpPr>
            <p:spPr>
              <a:xfrm>
                <a:off x="1021479" y="1722334"/>
                <a:ext cx="3060262" cy="2655834"/>
              </a:xfrm>
              <a:custGeom>
                <a:avLst/>
                <a:gdLst>
                  <a:gd name="connsiteX0" fmla="*/ 1110353 w 4720567"/>
                  <a:gd name="connsiteY0" fmla="*/ 555192 h 3957839"/>
                  <a:gd name="connsiteX1" fmla="*/ 956444 w 4720567"/>
                  <a:gd name="connsiteY1" fmla="*/ 663833 h 3957839"/>
                  <a:gd name="connsiteX2" fmla="*/ 802536 w 4720567"/>
                  <a:gd name="connsiteY2" fmla="*/ 980704 h 3957839"/>
                  <a:gd name="connsiteX3" fmla="*/ 440397 w 4720567"/>
                  <a:gd name="connsiteY3" fmla="*/ 1659714 h 3957839"/>
                  <a:gd name="connsiteX4" fmla="*/ 42044 w 4720567"/>
                  <a:gd name="connsiteY4" fmla="*/ 2266296 h 3957839"/>
                  <a:gd name="connsiteX5" fmla="*/ 14884 w 4720567"/>
                  <a:gd name="connsiteY5" fmla="*/ 2320617 h 3957839"/>
                  <a:gd name="connsiteX6" fmla="*/ 69205 w 4720567"/>
                  <a:gd name="connsiteY6" fmla="*/ 2356831 h 3957839"/>
                  <a:gd name="connsiteX7" fmla="*/ 304595 w 4720567"/>
                  <a:gd name="connsiteY7" fmla="*/ 2456419 h 3957839"/>
                  <a:gd name="connsiteX8" fmla="*/ 440397 w 4720567"/>
                  <a:gd name="connsiteY8" fmla="*/ 2483580 h 3957839"/>
                  <a:gd name="connsiteX9" fmla="*/ 549039 w 4720567"/>
                  <a:gd name="connsiteY9" fmla="*/ 2592221 h 3957839"/>
                  <a:gd name="connsiteX10" fmla="*/ 721054 w 4720567"/>
                  <a:gd name="connsiteY10" fmla="*/ 2619382 h 3957839"/>
                  <a:gd name="connsiteX11" fmla="*/ 1146567 w 4720567"/>
                  <a:gd name="connsiteY11" fmla="*/ 2302510 h 3957839"/>
                  <a:gd name="connsiteX12" fmla="*/ 1309530 w 4720567"/>
                  <a:gd name="connsiteY12" fmla="*/ 2266296 h 3957839"/>
                  <a:gd name="connsiteX13" fmla="*/ 1381957 w 4720567"/>
                  <a:gd name="connsiteY13" fmla="*/ 2139548 h 3957839"/>
                  <a:gd name="connsiteX14" fmla="*/ 1553973 w 4720567"/>
                  <a:gd name="connsiteY14" fmla="*/ 1840784 h 3957839"/>
                  <a:gd name="connsiteX15" fmla="*/ 1345744 w 4720567"/>
                  <a:gd name="connsiteY15" fmla="*/ 2221029 h 3957839"/>
                  <a:gd name="connsiteX16" fmla="*/ 1318583 w 4720567"/>
                  <a:gd name="connsiteY16" fmla="*/ 2456419 h 3957839"/>
                  <a:gd name="connsiteX17" fmla="*/ 1336690 w 4720567"/>
                  <a:gd name="connsiteY17" fmla="*/ 2728023 h 3957839"/>
                  <a:gd name="connsiteX18" fmla="*/ 1336690 w 4720567"/>
                  <a:gd name="connsiteY18" fmla="*/ 2963413 h 3957839"/>
                  <a:gd name="connsiteX19" fmla="*/ 1363850 w 4720567"/>
                  <a:gd name="connsiteY19" fmla="*/ 3334605 h 3957839"/>
                  <a:gd name="connsiteX20" fmla="*/ 1599241 w 4720567"/>
                  <a:gd name="connsiteY20" fmla="*/ 3778225 h 3957839"/>
                  <a:gd name="connsiteX21" fmla="*/ 2459320 w 4720567"/>
                  <a:gd name="connsiteY21" fmla="*/ 3760118 h 3957839"/>
                  <a:gd name="connsiteX22" fmla="*/ 2939153 w 4720567"/>
                  <a:gd name="connsiteY22" fmla="*/ 2393045 h 3957839"/>
                  <a:gd name="connsiteX23" fmla="*/ 3581949 w 4720567"/>
                  <a:gd name="connsiteY23" fmla="*/ 3868760 h 3957839"/>
                  <a:gd name="connsiteX24" fmla="*/ 3925981 w 4720567"/>
                  <a:gd name="connsiteY24" fmla="*/ 3714851 h 3957839"/>
                  <a:gd name="connsiteX25" fmla="*/ 3871660 w 4720567"/>
                  <a:gd name="connsiteY25" fmla="*/ 3072055 h 3957839"/>
                  <a:gd name="connsiteX26" fmla="*/ 4116104 w 4720567"/>
                  <a:gd name="connsiteY26" fmla="*/ 2112388 h 3957839"/>
                  <a:gd name="connsiteX27" fmla="*/ 4351494 w 4720567"/>
                  <a:gd name="connsiteY27" fmla="*/ 2157655 h 3957839"/>
                  <a:gd name="connsiteX28" fmla="*/ 4713633 w 4720567"/>
                  <a:gd name="connsiteY28" fmla="*/ 2221029 h 3957839"/>
                  <a:gd name="connsiteX29" fmla="*/ 4586884 w 4720567"/>
                  <a:gd name="connsiteY29" fmla="*/ 899223 h 3957839"/>
                  <a:gd name="connsiteX30" fmla="*/ 4550670 w 4720567"/>
                  <a:gd name="connsiteY30" fmla="*/ 853956 h 3957839"/>
                  <a:gd name="connsiteX31" fmla="*/ 4460136 w 4720567"/>
                  <a:gd name="connsiteY31" fmla="*/ 709100 h 3957839"/>
                  <a:gd name="connsiteX32" fmla="*/ 4233799 w 4720567"/>
                  <a:gd name="connsiteY32" fmla="*/ 564245 h 3957839"/>
                  <a:gd name="connsiteX33" fmla="*/ 3636270 w 4720567"/>
                  <a:gd name="connsiteY33" fmla="*/ 410336 h 3957839"/>
                  <a:gd name="connsiteX34" fmla="*/ 3382773 w 4720567"/>
                  <a:gd name="connsiteY34" fmla="*/ 265481 h 3957839"/>
                  <a:gd name="connsiteX35" fmla="*/ 3219811 w 4720567"/>
                  <a:gd name="connsiteY35" fmla="*/ 21037 h 3957839"/>
                  <a:gd name="connsiteX36" fmla="*/ 3174544 w 4720567"/>
                  <a:gd name="connsiteY36" fmla="*/ 11984 h 3957839"/>
                  <a:gd name="connsiteX37" fmla="*/ 2721870 w 4720567"/>
                  <a:gd name="connsiteY37" fmla="*/ 11984 h 3957839"/>
                  <a:gd name="connsiteX38" fmla="*/ 2205823 w 4720567"/>
                  <a:gd name="connsiteY38" fmla="*/ 11984 h 3957839"/>
                  <a:gd name="connsiteX39" fmla="*/ 2178662 w 4720567"/>
                  <a:gd name="connsiteY39" fmla="*/ 48197 h 3957839"/>
                  <a:gd name="connsiteX40" fmla="*/ 2088128 w 4720567"/>
                  <a:gd name="connsiteY40" fmla="*/ 165893 h 3957839"/>
                  <a:gd name="connsiteX41" fmla="*/ 2042860 w 4720567"/>
                  <a:gd name="connsiteY41" fmla="*/ 265481 h 3957839"/>
                  <a:gd name="connsiteX42" fmla="*/ 1110353 w 4720567"/>
                  <a:gd name="connsiteY42" fmla="*/ 555192 h 3957839"/>
                  <a:gd name="connsiteX0" fmla="*/ 1095991 w 4706205"/>
                  <a:gd name="connsiteY0" fmla="*/ 555192 h 3957839"/>
                  <a:gd name="connsiteX1" fmla="*/ 942082 w 4706205"/>
                  <a:gd name="connsiteY1" fmla="*/ 663833 h 3957839"/>
                  <a:gd name="connsiteX2" fmla="*/ 788174 w 4706205"/>
                  <a:gd name="connsiteY2" fmla="*/ 980704 h 3957839"/>
                  <a:gd name="connsiteX3" fmla="*/ 426035 w 4706205"/>
                  <a:gd name="connsiteY3" fmla="*/ 1659714 h 3957839"/>
                  <a:gd name="connsiteX4" fmla="*/ 72949 w 4706205"/>
                  <a:gd name="connsiteY4" fmla="*/ 2193869 h 3957839"/>
                  <a:gd name="connsiteX5" fmla="*/ 522 w 4706205"/>
                  <a:gd name="connsiteY5" fmla="*/ 2320617 h 3957839"/>
                  <a:gd name="connsiteX6" fmla="*/ 54843 w 4706205"/>
                  <a:gd name="connsiteY6" fmla="*/ 2356831 h 3957839"/>
                  <a:gd name="connsiteX7" fmla="*/ 290233 w 4706205"/>
                  <a:gd name="connsiteY7" fmla="*/ 2456419 h 3957839"/>
                  <a:gd name="connsiteX8" fmla="*/ 426035 w 4706205"/>
                  <a:gd name="connsiteY8" fmla="*/ 2483580 h 3957839"/>
                  <a:gd name="connsiteX9" fmla="*/ 534677 w 4706205"/>
                  <a:gd name="connsiteY9" fmla="*/ 2592221 h 3957839"/>
                  <a:gd name="connsiteX10" fmla="*/ 706692 w 4706205"/>
                  <a:gd name="connsiteY10" fmla="*/ 2619382 h 3957839"/>
                  <a:gd name="connsiteX11" fmla="*/ 1132205 w 4706205"/>
                  <a:gd name="connsiteY11" fmla="*/ 2302510 h 3957839"/>
                  <a:gd name="connsiteX12" fmla="*/ 1295168 w 4706205"/>
                  <a:gd name="connsiteY12" fmla="*/ 2266296 h 3957839"/>
                  <a:gd name="connsiteX13" fmla="*/ 1367595 w 4706205"/>
                  <a:gd name="connsiteY13" fmla="*/ 2139548 h 3957839"/>
                  <a:gd name="connsiteX14" fmla="*/ 1539611 w 4706205"/>
                  <a:gd name="connsiteY14" fmla="*/ 1840784 h 3957839"/>
                  <a:gd name="connsiteX15" fmla="*/ 1331382 w 4706205"/>
                  <a:gd name="connsiteY15" fmla="*/ 2221029 h 3957839"/>
                  <a:gd name="connsiteX16" fmla="*/ 1304221 w 4706205"/>
                  <a:gd name="connsiteY16" fmla="*/ 2456419 h 3957839"/>
                  <a:gd name="connsiteX17" fmla="*/ 1322328 w 4706205"/>
                  <a:gd name="connsiteY17" fmla="*/ 2728023 h 3957839"/>
                  <a:gd name="connsiteX18" fmla="*/ 1322328 w 4706205"/>
                  <a:gd name="connsiteY18" fmla="*/ 2963413 h 3957839"/>
                  <a:gd name="connsiteX19" fmla="*/ 1349488 w 4706205"/>
                  <a:gd name="connsiteY19" fmla="*/ 3334605 h 3957839"/>
                  <a:gd name="connsiteX20" fmla="*/ 1584879 w 4706205"/>
                  <a:gd name="connsiteY20" fmla="*/ 3778225 h 3957839"/>
                  <a:gd name="connsiteX21" fmla="*/ 2444958 w 4706205"/>
                  <a:gd name="connsiteY21" fmla="*/ 3760118 h 3957839"/>
                  <a:gd name="connsiteX22" fmla="*/ 2924791 w 4706205"/>
                  <a:gd name="connsiteY22" fmla="*/ 2393045 h 3957839"/>
                  <a:gd name="connsiteX23" fmla="*/ 3567587 w 4706205"/>
                  <a:gd name="connsiteY23" fmla="*/ 3868760 h 3957839"/>
                  <a:gd name="connsiteX24" fmla="*/ 3911619 w 4706205"/>
                  <a:gd name="connsiteY24" fmla="*/ 3714851 h 3957839"/>
                  <a:gd name="connsiteX25" fmla="*/ 3857298 w 4706205"/>
                  <a:gd name="connsiteY25" fmla="*/ 3072055 h 3957839"/>
                  <a:gd name="connsiteX26" fmla="*/ 4101742 w 4706205"/>
                  <a:gd name="connsiteY26" fmla="*/ 2112388 h 3957839"/>
                  <a:gd name="connsiteX27" fmla="*/ 4337132 w 4706205"/>
                  <a:gd name="connsiteY27" fmla="*/ 2157655 h 3957839"/>
                  <a:gd name="connsiteX28" fmla="*/ 4699271 w 4706205"/>
                  <a:gd name="connsiteY28" fmla="*/ 2221029 h 3957839"/>
                  <a:gd name="connsiteX29" fmla="*/ 4572522 w 4706205"/>
                  <a:gd name="connsiteY29" fmla="*/ 899223 h 3957839"/>
                  <a:gd name="connsiteX30" fmla="*/ 4536308 w 4706205"/>
                  <a:gd name="connsiteY30" fmla="*/ 853956 h 3957839"/>
                  <a:gd name="connsiteX31" fmla="*/ 4445774 w 4706205"/>
                  <a:gd name="connsiteY31" fmla="*/ 709100 h 3957839"/>
                  <a:gd name="connsiteX32" fmla="*/ 4219437 w 4706205"/>
                  <a:gd name="connsiteY32" fmla="*/ 564245 h 3957839"/>
                  <a:gd name="connsiteX33" fmla="*/ 3621908 w 4706205"/>
                  <a:gd name="connsiteY33" fmla="*/ 410336 h 3957839"/>
                  <a:gd name="connsiteX34" fmla="*/ 3368411 w 4706205"/>
                  <a:gd name="connsiteY34" fmla="*/ 265481 h 3957839"/>
                  <a:gd name="connsiteX35" fmla="*/ 3205449 w 4706205"/>
                  <a:gd name="connsiteY35" fmla="*/ 21037 h 3957839"/>
                  <a:gd name="connsiteX36" fmla="*/ 3160182 w 4706205"/>
                  <a:gd name="connsiteY36" fmla="*/ 11984 h 3957839"/>
                  <a:gd name="connsiteX37" fmla="*/ 2707508 w 4706205"/>
                  <a:gd name="connsiteY37" fmla="*/ 11984 h 3957839"/>
                  <a:gd name="connsiteX38" fmla="*/ 2191461 w 4706205"/>
                  <a:gd name="connsiteY38" fmla="*/ 11984 h 3957839"/>
                  <a:gd name="connsiteX39" fmla="*/ 2164300 w 4706205"/>
                  <a:gd name="connsiteY39" fmla="*/ 48197 h 3957839"/>
                  <a:gd name="connsiteX40" fmla="*/ 2073766 w 4706205"/>
                  <a:gd name="connsiteY40" fmla="*/ 165893 h 3957839"/>
                  <a:gd name="connsiteX41" fmla="*/ 2028498 w 4706205"/>
                  <a:gd name="connsiteY41" fmla="*/ 265481 h 3957839"/>
                  <a:gd name="connsiteX42" fmla="*/ 1095991 w 4706205"/>
                  <a:gd name="connsiteY42" fmla="*/ 555192 h 3957839"/>
                  <a:gd name="connsiteX0" fmla="*/ 1067196 w 4677410"/>
                  <a:gd name="connsiteY0" fmla="*/ 555192 h 3957839"/>
                  <a:gd name="connsiteX1" fmla="*/ 913287 w 4677410"/>
                  <a:gd name="connsiteY1" fmla="*/ 663833 h 3957839"/>
                  <a:gd name="connsiteX2" fmla="*/ 759379 w 4677410"/>
                  <a:gd name="connsiteY2" fmla="*/ 980704 h 3957839"/>
                  <a:gd name="connsiteX3" fmla="*/ 397240 w 4677410"/>
                  <a:gd name="connsiteY3" fmla="*/ 1659714 h 3957839"/>
                  <a:gd name="connsiteX4" fmla="*/ 44154 w 4677410"/>
                  <a:gd name="connsiteY4" fmla="*/ 2193869 h 3957839"/>
                  <a:gd name="connsiteX5" fmla="*/ 7941 w 4677410"/>
                  <a:gd name="connsiteY5" fmla="*/ 2275350 h 3957839"/>
                  <a:gd name="connsiteX6" fmla="*/ 26048 w 4677410"/>
                  <a:gd name="connsiteY6" fmla="*/ 2356831 h 3957839"/>
                  <a:gd name="connsiteX7" fmla="*/ 261438 w 4677410"/>
                  <a:gd name="connsiteY7" fmla="*/ 2456419 h 3957839"/>
                  <a:gd name="connsiteX8" fmla="*/ 397240 w 4677410"/>
                  <a:gd name="connsiteY8" fmla="*/ 2483580 h 3957839"/>
                  <a:gd name="connsiteX9" fmla="*/ 505882 w 4677410"/>
                  <a:gd name="connsiteY9" fmla="*/ 2592221 h 3957839"/>
                  <a:gd name="connsiteX10" fmla="*/ 677897 w 4677410"/>
                  <a:gd name="connsiteY10" fmla="*/ 2619382 h 3957839"/>
                  <a:gd name="connsiteX11" fmla="*/ 1103410 w 4677410"/>
                  <a:gd name="connsiteY11" fmla="*/ 2302510 h 3957839"/>
                  <a:gd name="connsiteX12" fmla="*/ 1266373 w 4677410"/>
                  <a:gd name="connsiteY12" fmla="*/ 2266296 h 3957839"/>
                  <a:gd name="connsiteX13" fmla="*/ 1338800 w 4677410"/>
                  <a:gd name="connsiteY13" fmla="*/ 2139548 h 3957839"/>
                  <a:gd name="connsiteX14" fmla="*/ 1510816 w 4677410"/>
                  <a:gd name="connsiteY14" fmla="*/ 1840784 h 3957839"/>
                  <a:gd name="connsiteX15" fmla="*/ 1302587 w 4677410"/>
                  <a:gd name="connsiteY15" fmla="*/ 2221029 h 3957839"/>
                  <a:gd name="connsiteX16" fmla="*/ 1275426 w 4677410"/>
                  <a:gd name="connsiteY16" fmla="*/ 2456419 h 3957839"/>
                  <a:gd name="connsiteX17" fmla="*/ 1293533 w 4677410"/>
                  <a:gd name="connsiteY17" fmla="*/ 2728023 h 3957839"/>
                  <a:gd name="connsiteX18" fmla="*/ 1293533 w 4677410"/>
                  <a:gd name="connsiteY18" fmla="*/ 2963413 h 3957839"/>
                  <a:gd name="connsiteX19" fmla="*/ 1320693 w 4677410"/>
                  <a:gd name="connsiteY19" fmla="*/ 3334605 h 3957839"/>
                  <a:gd name="connsiteX20" fmla="*/ 1556084 w 4677410"/>
                  <a:gd name="connsiteY20" fmla="*/ 3778225 h 3957839"/>
                  <a:gd name="connsiteX21" fmla="*/ 2416163 w 4677410"/>
                  <a:gd name="connsiteY21" fmla="*/ 3760118 h 3957839"/>
                  <a:gd name="connsiteX22" fmla="*/ 2895996 w 4677410"/>
                  <a:gd name="connsiteY22" fmla="*/ 2393045 h 3957839"/>
                  <a:gd name="connsiteX23" fmla="*/ 3538792 w 4677410"/>
                  <a:gd name="connsiteY23" fmla="*/ 3868760 h 3957839"/>
                  <a:gd name="connsiteX24" fmla="*/ 3882824 w 4677410"/>
                  <a:gd name="connsiteY24" fmla="*/ 3714851 h 3957839"/>
                  <a:gd name="connsiteX25" fmla="*/ 3828503 w 4677410"/>
                  <a:gd name="connsiteY25" fmla="*/ 3072055 h 3957839"/>
                  <a:gd name="connsiteX26" fmla="*/ 4072947 w 4677410"/>
                  <a:gd name="connsiteY26" fmla="*/ 2112388 h 3957839"/>
                  <a:gd name="connsiteX27" fmla="*/ 4308337 w 4677410"/>
                  <a:gd name="connsiteY27" fmla="*/ 2157655 h 3957839"/>
                  <a:gd name="connsiteX28" fmla="*/ 4670476 w 4677410"/>
                  <a:gd name="connsiteY28" fmla="*/ 2221029 h 3957839"/>
                  <a:gd name="connsiteX29" fmla="*/ 4543727 w 4677410"/>
                  <a:gd name="connsiteY29" fmla="*/ 899223 h 3957839"/>
                  <a:gd name="connsiteX30" fmla="*/ 4507513 w 4677410"/>
                  <a:gd name="connsiteY30" fmla="*/ 853956 h 3957839"/>
                  <a:gd name="connsiteX31" fmla="*/ 4416979 w 4677410"/>
                  <a:gd name="connsiteY31" fmla="*/ 709100 h 3957839"/>
                  <a:gd name="connsiteX32" fmla="*/ 4190642 w 4677410"/>
                  <a:gd name="connsiteY32" fmla="*/ 564245 h 3957839"/>
                  <a:gd name="connsiteX33" fmla="*/ 3593113 w 4677410"/>
                  <a:gd name="connsiteY33" fmla="*/ 410336 h 3957839"/>
                  <a:gd name="connsiteX34" fmla="*/ 3339616 w 4677410"/>
                  <a:gd name="connsiteY34" fmla="*/ 265481 h 3957839"/>
                  <a:gd name="connsiteX35" fmla="*/ 3176654 w 4677410"/>
                  <a:gd name="connsiteY35" fmla="*/ 21037 h 3957839"/>
                  <a:gd name="connsiteX36" fmla="*/ 3131387 w 4677410"/>
                  <a:gd name="connsiteY36" fmla="*/ 11984 h 3957839"/>
                  <a:gd name="connsiteX37" fmla="*/ 2678713 w 4677410"/>
                  <a:gd name="connsiteY37" fmla="*/ 11984 h 3957839"/>
                  <a:gd name="connsiteX38" fmla="*/ 2162666 w 4677410"/>
                  <a:gd name="connsiteY38" fmla="*/ 11984 h 3957839"/>
                  <a:gd name="connsiteX39" fmla="*/ 2135505 w 4677410"/>
                  <a:gd name="connsiteY39" fmla="*/ 48197 h 3957839"/>
                  <a:gd name="connsiteX40" fmla="*/ 2044971 w 4677410"/>
                  <a:gd name="connsiteY40" fmla="*/ 165893 h 3957839"/>
                  <a:gd name="connsiteX41" fmla="*/ 1999703 w 4677410"/>
                  <a:gd name="connsiteY41" fmla="*/ 265481 h 3957839"/>
                  <a:gd name="connsiteX42" fmla="*/ 1067196 w 4677410"/>
                  <a:gd name="connsiteY42" fmla="*/ 555192 h 3957839"/>
                  <a:gd name="connsiteX0" fmla="*/ 1066773 w 4676987"/>
                  <a:gd name="connsiteY0" fmla="*/ 555192 h 3957839"/>
                  <a:gd name="connsiteX1" fmla="*/ 912864 w 4676987"/>
                  <a:gd name="connsiteY1" fmla="*/ 663833 h 3957839"/>
                  <a:gd name="connsiteX2" fmla="*/ 758956 w 4676987"/>
                  <a:gd name="connsiteY2" fmla="*/ 980704 h 3957839"/>
                  <a:gd name="connsiteX3" fmla="*/ 396817 w 4676987"/>
                  <a:gd name="connsiteY3" fmla="*/ 1659714 h 3957839"/>
                  <a:gd name="connsiteX4" fmla="*/ 43731 w 4676987"/>
                  <a:gd name="connsiteY4" fmla="*/ 2193869 h 3957839"/>
                  <a:gd name="connsiteX5" fmla="*/ 7518 w 4676987"/>
                  <a:gd name="connsiteY5" fmla="*/ 2275350 h 3957839"/>
                  <a:gd name="connsiteX6" fmla="*/ 61839 w 4676987"/>
                  <a:gd name="connsiteY6" fmla="*/ 2356831 h 3957839"/>
                  <a:gd name="connsiteX7" fmla="*/ 261015 w 4676987"/>
                  <a:gd name="connsiteY7" fmla="*/ 2456419 h 3957839"/>
                  <a:gd name="connsiteX8" fmla="*/ 396817 w 4676987"/>
                  <a:gd name="connsiteY8" fmla="*/ 2483580 h 3957839"/>
                  <a:gd name="connsiteX9" fmla="*/ 505459 w 4676987"/>
                  <a:gd name="connsiteY9" fmla="*/ 2592221 h 3957839"/>
                  <a:gd name="connsiteX10" fmla="*/ 677474 w 4676987"/>
                  <a:gd name="connsiteY10" fmla="*/ 2619382 h 3957839"/>
                  <a:gd name="connsiteX11" fmla="*/ 1102987 w 4676987"/>
                  <a:gd name="connsiteY11" fmla="*/ 2302510 h 3957839"/>
                  <a:gd name="connsiteX12" fmla="*/ 1265950 w 4676987"/>
                  <a:gd name="connsiteY12" fmla="*/ 2266296 h 3957839"/>
                  <a:gd name="connsiteX13" fmla="*/ 1338377 w 4676987"/>
                  <a:gd name="connsiteY13" fmla="*/ 2139548 h 3957839"/>
                  <a:gd name="connsiteX14" fmla="*/ 1510393 w 4676987"/>
                  <a:gd name="connsiteY14" fmla="*/ 1840784 h 3957839"/>
                  <a:gd name="connsiteX15" fmla="*/ 1302164 w 4676987"/>
                  <a:gd name="connsiteY15" fmla="*/ 2221029 h 3957839"/>
                  <a:gd name="connsiteX16" fmla="*/ 1275003 w 4676987"/>
                  <a:gd name="connsiteY16" fmla="*/ 2456419 h 3957839"/>
                  <a:gd name="connsiteX17" fmla="*/ 1293110 w 4676987"/>
                  <a:gd name="connsiteY17" fmla="*/ 2728023 h 3957839"/>
                  <a:gd name="connsiteX18" fmla="*/ 1293110 w 4676987"/>
                  <a:gd name="connsiteY18" fmla="*/ 2963413 h 3957839"/>
                  <a:gd name="connsiteX19" fmla="*/ 1320270 w 4676987"/>
                  <a:gd name="connsiteY19" fmla="*/ 3334605 h 3957839"/>
                  <a:gd name="connsiteX20" fmla="*/ 1555661 w 4676987"/>
                  <a:gd name="connsiteY20" fmla="*/ 3778225 h 3957839"/>
                  <a:gd name="connsiteX21" fmla="*/ 2415740 w 4676987"/>
                  <a:gd name="connsiteY21" fmla="*/ 3760118 h 3957839"/>
                  <a:gd name="connsiteX22" fmla="*/ 2895573 w 4676987"/>
                  <a:gd name="connsiteY22" fmla="*/ 2393045 h 3957839"/>
                  <a:gd name="connsiteX23" fmla="*/ 3538369 w 4676987"/>
                  <a:gd name="connsiteY23" fmla="*/ 3868760 h 3957839"/>
                  <a:gd name="connsiteX24" fmla="*/ 3882401 w 4676987"/>
                  <a:gd name="connsiteY24" fmla="*/ 3714851 h 3957839"/>
                  <a:gd name="connsiteX25" fmla="*/ 3828080 w 4676987"/>
                  <a:gd name="connsiteY25" fmla="*/ 3072055 h 3957839"/>
                  <a:gd name="connsiteX26" fmla="*/ 4072524 w 4676987"/>
                  <a:gd name="connsiteY26" fmla="*/ 2112388 h 3957839"/>
                  <a:gd name="connsiteX27" fmla="*/ 4307914 w 4676987"/>
                  <a:gd name="connsiteY27" fmla="*/ 2157655 h 3957839"/>
                  <a:gd name="connsiteX28" fmla="*/ 4670053 w 4676987"/>
                  <a:gd name="connsiteY28" fmla="*/ 2221029 h 3957839"/>
                  <a:gd name="connsiteX29" fmla="*/ 4543304 w 4676987"/>
                  <a:gd name="connsiteY29" fmla="*/ 899223 h 3957839"/>
                  <a:gd name="connsiteX30" fmla="*/ 4507090 w 4676987"/>
                  <a:gd name="connsiteY30" fmla="*/ 853956 h 3957839"/>
                  <a:gd name="connsiteX31" fmla="*/ 4416556 w 4676987"/>
                  <a:gd name="connsiteY31" fmla="*/ 709100 h 3957839"/>
                  <a:gd name="connsiteX32" fmla="*/ 4190219 w 4676987"/>
                  <a:gd name="connsiteY32" fmla="*/ 564245 h 3957839"/>
                  <a:gd name="connsiteX33" fmla="*/ 3592690 w 4676987"/>
                  <a:gd name="connsiteY33" fmla="*/ 410336 h 3957839"/>
                  <a:gd name="connsiteX34" fmla="*/ 3339193 w 4676987"/>
                  <a:gd name="connsiteY34" fmla="*/ 265481 h 3957839"/>
                  <a:gd name="connsiteX35" fmla="*/ 3176231 w 4676987"/>
                  <a:gd name="connsiteY35" fmla="*/ 21037 h 3957839"/>
                  <a:gd name="connsiteX36" fmla="*/ 3130964 w 4676987"/>
                  <a:gd name="connsiteY36" fmla="*/ 11984 h 3957839"/>
                  <a:gd name="connsiteX37" fmla="*/ 2678290 w 4676987"/>
                  <a:gd name="connsiteY37" fmla="*/ 11984 h 3957839"/>
                  <a:gd name="connsiteX38" fmla="*/ 2162243 w 4676987"/>
                  <a:gd name="connsiteY38" fmla="*/ 11984 h 3957839"/>
                  <a:gd name="connsiteX39" fmla="*/ 2135082 w 4676987"/>
                  <a:gd name="connsiteY39" fmla="*/ 48197 h 3957839"/>
                  <a:gd name="connsiteX40" fmla="*/ 2044548 w 4676987"/>
                  <a:gd name="connsiteY40" fmla="*/ 165893 h 3957839"/>
                  <a:gd name="connsiteX41" fmla="*/ 1999280 w 4676987"/>
                  <a:gd name="connsiteY41" fmla="*/ 265481 h 3957839"/>
                  <a:gd name="connsiteX42" fmla="*/ 1066773 w 4676987"/>
                  <a:gd name="connsiteY42" fmla="*/ 555192 h 3957839"/>
                  <a:gd name="connsiteX0" fmla="*/ 1066773 w 4677829"/>
                  <a:gd name="connsiteY0" fmla="*/ 555192 h 3957839"/>
                  <a:gd name="connsiteX1" fmla="*/ 912864 w 4677829"/>
                  <a:gd name="connsiteY1" fmla="*/ 663833 h 3957839"/>
                  <a:gd name="connsiteX2" fmla="*/ 758956 w 4677829"/>
                  <a:gd name="connsiteY2" fmla="*/ 980704 h 3957839"/>
                  <a:gd name="connsiteX3" fmla="*/ 396817 w 4677829"/>
                  <a:gd name="connsiteY3" fmla="*/ 1659714 h 3957839"/>
                  <a:gd name="connsiteX4" fmla="*/ 43731 w 4677829"/>
                  <a:gd name="connsiteY4" fmla="*/ 2193869 h 3957839"/>
                  <a:gd name="connsiteX5" fmla="*/ 7518 w 4677829"/>
                  <a:gd name="connsiteY5" fmla="*/ 2275350 h 3957839"/>
                  <a:gd name="connsiteX6" fmla="*/ 61839 w 4677829"/>
                  <a:gd name="connsiteY6" fmla="*/ 2356831 h 3957839"/>
                  <a:gd name="connsiteX7" fmla="*/ 261015 w 4677829"/>
                  <a:gd name="connsiteY7" fmla="*/ 2456419 h 3957839"/>
                  <a:gd name="connsiteX8" fmla="*/ 396817 w 4677829"/>
                  <a:gd name="connsiteY8" fmla="*/ 2483580 h 3957839"/>
                  <a:gd name="connsiteX9" fmla="*/ 505459 w 4677829"/>
                  <a:gd name="connsiteY9" fmla="*/ 2592221 h 3957839"/>
                  <a:gd name="connsiteX10" fmla="*/ 677474 w 4677829"/>
                  <a:gd name="connsiteY10" fmla="*/ 2619382 h 3957839"/>
                  <a:gd name="connsiteX11" fmla="*/ 1102987 w 4677829"/>
                  <a:gd name="connsiteY11" fmla="*/ 2302510 h 3957839"/>
                  <a:gd name="connsiteX12" fmla="*/ 1265950 w 4677829"/>
                  <a:gd name="connsiteY12" fmla="*/ 2266296 h 3957839"/>
                  <a:gd name="connsiteX13" fmla="*/ 1338377 w 4677829"/>
                  <a:gd name="connsiteY13" fmla="*/ 2139548 h 3957839"/>
                  <a:gd name="connsiteX14" fmla="*/ 1510393 w 4677829"/>
                  <a:gd name="connsiteY14" fmla="*/ 1840784 h 3957839"/>
                  <a:gd name="connsiteX15" fmla="*/ 1302164 w 4677829"/>
                  <a:gd name="connsiteY15" fmla="*/ 2221029 h 3957839"/>
                  <a:gd name="connsiteX16" fmla="*/ 1275003 w 4677829"/>
                  <a:gd name="connsiteY16" fmla="*/ 2456419 h 3957839"/>
                  <a:gd name="connsiteX17" fmla="*/ 1293110 w 4677829"/>
                  <a:gd name="connsiteY17" fmla="*/ 2728023 h 3957839"/>
                  <a:gd name="connsiteX18" fmla="*/ 1293110 w 4677829"/>
                  <a:gd name="connsiteY18" fmla="*/ 2963413 h 3957839"/>
                  <a:gd name="connsiteX19" fmla="*/ 1320270 w 4677829"/>
                  <a:gd name="connsiteY19" fmla="*/ 3334605 h 3957839"/>
                  <a:gd name="connsiteX20" fmla="*/ 1555661 w 4677829"/>
                  <a:gd name="connsiteY20" fmla="*/ 3778225 h 3957839"/>
                  <a:gd name="connsiteX21" fmla="*/ 2415740 w 4677829"/>
                  <a:gd name="connsiteY21" fmla="*/ 3760118 h 3957839"/>
                  <a:gd name="connsiteX22" fmla="*/ 2895573 w 4677829"/>
                  <a:gd name="connsiteY22" fmla="*/ 2393045 h 3957839"/>
                  <a:gd name="connsiteX23" fmla="*/ 3538369 w 4677829"/>
                  <a:gd name="connsiteY23" fmla="*/ 3868760 h 3957839"/>
                  <a:gd name="connsiteX24" fmla="*/ 3882401 w 4677829"/>
                  <a:gd name="connsiteY24" fmla="*/ 3714851 h 3957839"/>
                  <a:gd name="connsiteX25" fmla="*/ 3828080 w 4677829"/>
                  <a:gd name="connsiteY25" fmla="*/ 3072055 h 3957839"/>
                  <a:gd name="connsiteX26" fmla="*/ 4072524 w 4677829"/>
                  <a:gd name="connsiteY26" fmla="*/ 2112388 h 3957839"/>
                  <a:gd name="connsiteX27" fmla="*/ 4307914 w 4677829"/>
                  <a:gd name="connsiteY27" fmla="*/ 2157655 h 3957839"/>
                  <a:gd name="connsiteX28" fmla="*/ 4670053 w 4677829"/>
                  <a:gd name="connsiteY28" fmla="*/ 2221029 h 3957839"/>
                  <a:gd name="connsiteX29" fmla="*/ 4552358 w 4677829"/>
                  <a:gd name="connsiteY29" fmla="*/ 1062185 h 3957839"/>
                  <a:gd name="connsiteX30" fmla="*/ 4507090 w 4677829"/>
                  <a:gd name="connsiteY30" fmla="*/ 853956 h 3957839"/>
                  <a:gd name="connsiteX31" fmla="*/ 4416556 w 4677829"/>
                  <a:gd name="connsiteY31" fmla="*/ 709100 h 3957839"/>
                  <a:gd name="connsiteX32" fmla="*/ 4190219 w 4677829"/>
                  <a:gd name="connsiteY32" fmla="*/ 564245 h 3957839"/>
                  <a:gd name="connsiteX33" fmla="*/ 3592690 w 4677829"/>
                  <a:gd name="connsiteY33" fmla="*/ 410336 h 3957839"/>
                  <a:gd name="connsiteX34" fmla="*/ 3339193 w 4677829"/>
                  <a:gd name="connsiteY34" fmla="*/ 265481 h 3957839"/>
                  <a:gd name="connsiteX35" fmla="*/ 3176231 w 4677829"/>
                  <a:gd name="connsiteY35" fmla="*/ 21037 h 3957839"/>
                  <a:gd name="connsiteX36" fmla="*/ 3130964 w 4677829"/>
                  <a:gd name="connsiteY36" fmla="*/ 11984 h 3957839"/>
                  <a:gd name="connsiteX37" fmla="*/ 2678290 w 4677829"/>
                  <a:gd name="connsiteY37" fmla="*/ 11984 h 3957839"/>
                  <a:gd name="connsiteX38" fmla="*/ 2162243 w 4677829"/>
                  <a:gd name="connsiteY38" fmla="*/ 11984 h 3957839"/>
                  <a:gd name="connsiteX39" fmla="*/ 2135082 w 4677829"/>
                  <a:gd name="connsiteY39" fmla="*/ 48197 h 3957839"/>
                  <a:gd name="connsiteX40" fmla="*/ 2044548 w 4677829"/>
                  <a:gd name="connsiteY40" fmla="*/ 165893 h 3957839"/>
                  <a:gd name="connsiteX41" fmla="*/ 1999280 w 4677829"/>
                  <a:gd name="connsiteY41" fmla="*/ 265481 h 3957839"/>
                  <a:gd name="connsiteX42" fmla="*/ 1066773 w 4677829"/>
                  <a:gd name="connsiteY42" fmla="*/ 555192 h 395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677829" h="3957839">
                    <a:moveTo>
                      <a:pt x="1066773" y="555192"/>
                    </a:moveTo>
                    <a:cubicBezTo>
                      <a:pt x="885704" y="621584"/>
                      <a:pt x="964167" y="592914"/>
                      <a:pt x="912864" y="663833"/>
                    </a:cubicBezTo>
                    <a:cubicBezTo>
                      <a:pt x="861561" y="734752"/>
                      <a:pt x="844964" y="814724"/>
                      <a:pt x="758956" y="980704"/>
                    </a:cubicBezTo>
                    <a:cubicBezTo>
                      <a:pt x="672948" y="1146684"/>
                      <a:pt x="516021" y="1457520"/>
                      <a:pt x="396817" y="1659714"/>
                    </a:cubicBezTo>
                    <a:cubicBezTo>
                      <a:pt x="277613" y="1861908"/>
                      <a:pt x="108614" y="2091263"/>
                      <a:pt x="43731" y="2193869"/>
                    </a:cubicBezTo>
                    <a:cubicBezTo>
                      <a:pt x="-21152" y="2296475"/>
                      <a:pt x="4500" y="2248190"/>
                      <a:pt x="7518" y="2275350"/>
                    </a:cubicBezTo>
                    <a:cubicBezTo>
                      <a:pt x="10536" y="2302510"/>
                      <a:pt x="19590" y="2326653"/>
                      <a:pt x="61839" y="2356831"/>
                    </a:cubicBezTo>
                    <a:cubicBezTo>
                      <a:pt x="104089" y="2387009"/>
                      <a:pt x="205185" y="2435294"/>
                      <a:pt x="261015" y="2456419"/>
                    </a:cubicBezTo>
                    <a:cubicBezTo>
                      <a:pt x="316845" y="2477544"/>
                      <a:pt x="356076" y="2460946"/>
                      <a:pt x="396817" y="2483580"/>
                    </a:cubicBezTo>
                    <a:cubicBezTo>
                      <a:pt x="437558" y="2506214"/>
                      <a:pt x="458683" y="2569587"/>
                      <a:pt x="505459" y="2592221"/>
                    </a:cubicBezTo>
                    <a:cubicBezTo>
                      <a:pt x="552235" y="2614855"/>
                      <a:pt x="577886" y="2667667"/>
                      <a:pt x="677474" y="2619382"/>
                    </a:cubicBezTo>
                    <a:cubicBezTo>
                      <a:pt x="777062" y="2571097"/>
                      <a:pt x="1004908" y="2361358"/>
                      <a:pt x="1102987" y="2302510"/>
                    </a:cubicBezTo>
                    <a:cubicBezTo>
                      <a:pt x="1201066" y="2243662"/>
                      <a:pt x="1226718" y="2293456"/>
                      <a:pt x="1265950" y="2266296"/>
                    </a:cubicBezTo>
                    <a:cubicBezTo>
                      <a:pt x="1305182" y="2239136"/>
                      <a:pt x="1338377" y="2139548"/>
                      <a:pt x="1338377" y="2139548"/>
                    </a:cubicBezTo>
                    <a:cubicBezTo>
                      <a:pt x="1379118" y="2068629"/>
                      <a:pt x="1516429" y="1827204"/>
                      <a:pt x="1510393" y="1840784"/>
                    </a:cubicBezTo>
                    <a:cubicBezTo>
                      <a:pt x="1504358" y="1854364"/>
                      <a:pt x="1341396" y="2118423"/>
                      <a:pt x="1302164" y="2221029"/>
                    </a:cubicBezTo>
                    <a:cubicBezTo>
                      <a:pt x="1262932" y="2323635"/>
                      <a:pt x="1276512" y="2371920"/>
                      <a:pt x="1275003" y="2456419"/>
                    </a:cubicBezTo>
                    <a:cubicBezTo>
                      <a:pt x="1273494" y="2540918"/>
                      <a:pt x="1290092" y="2643524"/>
                      <a:pt x="1293110" y="2728023"/>
                    </a:cubicBezTo>
                    <a:cubicBezTo>
                      <a:pt x="1296128" y="2812522"/>
                      <a:pt x="1288583" y="2862316"/>
                      <a:pt x="1293110" y="2963413"/>
                    </a:cubicBezTo>
                    <a:cubicBezTo>
                      <a:pt x="1297637" y="3064510"/>
                      <a:pt x="1276512" y="3198803"/>
                      <a:pt x="1320270" y="3334605"/>
                    </a:cubicBezTo>
                    <a:cubicBezTo>
                      <a:pt x="1364029" y="3470407"/>
                      <a:pt x="1373083" y="3707306"/>
                      <a:pt x="1555661" y="3778225"/>
                    </a:cubicBezTo>
                    <a:cubicBezTo>
                      <a:pt x="1738239" y="3849144"/>
                      <a:pt x="2192421" y="3990981"/>
                      <a:pt x="2415740" y="3760118"/>
                    </a:cubicBezTo>
                    <a:cubicBezTo>
                      <a:pt x="2639059" y="3529255"/>
                      <a:pt x="2708468" y="2374938"/>
                      <a:pt x="2895573" y="2393045"/>
                    </a:cubicBezTo>
                    <a:cubicBezTo>
                      <a:pt x="3082678" y="2411152"/>
                      <a:pt x="3373898" y="3648459"/>
                      <a:pt x="3538369" y="3868760"/>
                    </a:cubicBezTo>
                    <a:cubicBezTo>
                      <a:pt x="3702840" y="4089061"/>
                      <a:pt x="3834116" y="3847635"/>
                      <a:pt x="3882401" y="3714851"/>
                    </a:cubicBezTo>
                    <a:cubicBezTo>
                      <a:pt x="3930686" y="3582067"/>
                      <a:pt x="3796393" y="3339132"/>
                      <a:pt x="3828080" y="3072055"/>
                    </a:cubicBezTo>
                    <a:cubicBezTo>
                      <a:pt x="3859767" y="2804978"/>
                      <a:pt x="3992552" y="2264788"/>
                      <a:pt x="4072524" y="2112388"/>
                    </a:cubicBezTo>
                    <a:cubicBezTo>
                      <a:pt x="4152496" y="1959988"/>
                      <a:pt x="4307914" y="2157655"/>
                      <a:pt x="4307914" y="2157655"/>
                    </a:cubicBezTo>
                    <a:cubicBezTo>
                      <a:pt x="4407502" y="2175762"/>
                      <a:pt x="4629312" y="2403607"/>
                      <a:pt x="4670053" y="2221029"/>
                    </a:cubicBezTo>
                    <a:cubicBezTo>
                      <a:pt x="4710794" y="2038451"/>
                      <a:pt x="4579518" y="1290030"/>
                      <a:pt x="4552358" y="1062185"/>
                    </a:cubicBezTo>
                    <a:cubicBezTo>
                      <a:pt x="4525198" y="834340"/>
                      <a:pt x="4529724" y="912804"/>
                      <a:pt x="4507090" y="853956"/>
                    </a:cubicBezTo>
                    <a:cubicBezTo>
                      <a:pt x="4484456" y="795109"/>
                      <a:pt x="4469368" y="757385"/>
                      <a:pt x="4416556" y="709100"/>
                    </a:cubicBezTo>
                    <a:cubicBezTo>
                      <a:pt x="4363744" y="660815"/>
                      <a:pt x="4327530" y="614039"/>
                      <a:pt x="4190219" y="564245"/>
                    </a:cubicBezTo>
                    <a:cubicBezTo>
                      <a:pt x="4052908" y="514451"/>
                      <a:pt x="3734528" y="460130"/>
                      <a:pt x="3592690" y="410336"/>
                    </a:cubicBezTo>
                    <a:cubicBezTo>
                      <a:pt x="3450852" y="360542"/>
                      <a:pt x="3408603" y="330364"/>
                      <a:pt x="3339193" y="265481"/>
                    </a:cubicBezTo>
                    <a:cubicBezTo>
                      <a:pt x="3269783" y="200598"/>
                      <a:pt x="3210936" y="63286"/>
                      <a:pt x="3176231" y="21037"/>
                    </a:cubicBezTo>
                    <a:cubicBezTo>
                      <a:pt x="3141526" y="-21213"/>
                      <a:pt x="3213954" y="13493"/>
                      <a:pt x="3130964" y="11984"/>
                    </a:cubicBezTo>
                    <a:cubicBezTo>
                      <a:pt x="3047974" y="10475"/>
                      <a:pt x="2678290" y="11984"/>
                      <a:pt x="2678290" y="11984"/>
                    </a:cubicBezTo>
                    <a:cubicBezTo>
                      <a:pt x="2516837" y="11984"/>
                      <a:pt x="2252778" y="5949"/>
                      <a:pt x="2162243" y="11984"/>
                    </a:cubicBezTo>
                    <a:cubicBezTo>
                      <a:pt x="2071708" y="18019"/>
                      <a:pt x="2135082" y="48197"/>
                      <a:pt x="2135082" y="48197"/>
                    </a:cubicBezTo>
                    <a:cubicBezTo>
                      <a:pt x="2115466" y="73848"/>
                      <a:pt x="2067182" y="129679"/>
                      <a:pt x="2044548" y="165893"/>
                    </a:cubicBezTo>
                    <a:cubicBezTo>
                      <a:pt x="2021914" y="202107"/>
                      <a:pt x="2166769" y="199089"/>
                      <a:pt x="1999280" y="265481"/>
                    </a:cubicBezTo>
                    <a:cubicBezTo>
                      <a:pt x="1831791" y="331873"/>
                      <a:pt x="1247842" y="488800"/>
                      <a:pt x="1066773" y="555192"/>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5" descr="Childrens Polo Shirts for School or Casual Wear from Maisies">
                <a:extLst>
                  <a:ext uri="{FF2B5EF4-FFF2-40B4-BE49-F238E27FC236}">
                    <a16:creationId xmlns:a16="http://schemas.microsoft.com/office/drawing/2014/main" id="{8B53E813-C98F-B7D1-F0BA-0619BFF1C96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4041" t="11674" r="15910" b="12328"/>
              <a:stretch/>
            </p:blipFill>
            <p:spPr bwMode="auto">
              <a:xfrm>
                <a:off x="887240" y="1584356"/>
                <a:ext cx="3530851" cy="3929204"/>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9" descr="Girls Light Blue Gingham School Dress | School | George">
              <a:extLst>
                <a:ext uri="{FF2B5EF4-FFF2-40B4-BE49-F238E27FC236}">
                  <a16:creationId xmlns:a16="http://schemas.microsoft.com/office/drawing/2014/main" id="{BB598167-6121-FFE0-B38F-FC5F6441DA61}"/>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2288" y="2336385"/>
              <a:ext cx="1956080" cy="260052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Debenhams Girls' Grey 'Teflon' School Pinafore | Debenhams">
              <a:extLst>
                <a:ext uri="{FF2B5EF4-FFF2-40B4-BE49-F238E27FC236}">
                  <a16:creationId xmlns:a16="http://schemas.microsoft.com/office/drawing/2014/main" id="{FF5B616B-9783-7B87-D6EC-C4466EF0D122}"/>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2143" r="18554"/>
            <a:stretch/>
          </p:blipFill>
          <p:spPr bwMode="auto">
            <a:xfrm>
              <a:off x="2199992" y="1982269"/>
              <a:ext cx="1752211" cy="295464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3" descr="Full Elasticated Waist boys school Pull-up Trousers 2-7YRS ...">
              <a:extLst>
                <a:ext uri="{FF2B5EF4-FFF2-40B4-BE49-F238E27FC236}">
                  <a16:creationId xmlns:a16="http://schemas.microsoft.com/office/drawing/2014/main" id="{FB35FEF9-AC31-A569-4CF5-A49A2CD3E08E}"/>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3059" y="3370224"/>
              <a:ext cx="1850992" cy="27782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5" descr="School Shorts: Amazon.co.uk">
              <a:extLst>
                <a:ext uri="{FF2B5EF4-FFF2-40B4-BE49-F238E27FC236}">
                  <a16:creationId xmlns:a16="http://schemas.microsoft.com/office/drawing/2014/main" id="{857E557F-E9A6-257B-8E2F-45BB968C578F}"/>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67744" y="4414150"/>
              <a:ext cx="1928105" cy="192810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7" descr="Black Pleated Skirt - Whittakers School Wear">
              <a:extLst>
                <a:ext uri="{FF2B5EF4-FFF2-40B4-BE49-F238E27FC236}">
                  <a16:creationId xmlns:a16="http://schemas.microsoft.com/office/drawing/2014/main" id="{BEC87A12-D47E-8F38-BF1F-AB5876830626}"/>
                </a:ext>
              </a:extLst>
            </p:cNvPr>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24672" t="11089" r="23906" b="14978"/>
            <a:stretch/>
          </p:blipFill>
          <p:spPr bwMode="auto">
            <a:xfrm>
              <a:off x="1456354" y="4280601"/>
              <a:ext cx="1334748" cy="168238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9" descr="Alice - School Shoes - Menthe et Grenadine">
              <a:extLst>
                <a:ext uri="{FF2B5EF4-FFF2-40B4-BE49-F238E27FC236}">
                  <a16:creationId xmlns:a16="http://schemas.microsoft.com/office/drawing/2014/main" id="{9AB1D5AB-E427-B5C5-9718-0623B91E7876}"/>
                </a:ext>
              </a:extLst>
            </p:cNvPr>
            <p:cNvPicPr>
              <a:picLocks noChangeAspect="1" noChangeArrowheads="1"/>
            </p:cNvPicPr>
            <p:nvPr/>
          </p:nvPicPr>
          <p:blipFill>
            <a:blip r:embed="rId10"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77657" y="5517232"/>
              <a:ext cx="1368152" cy="1368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1" descr="Boys Black School Shoes by SurfTheShop - Memory Foam PU - Leather ...">
              <a:extLst>
                <a:ext uri="{FF2B5EF4-FFF2-40B4-BE49-F238E27FC236}">
                  <a16:creationId xmlns:a16="http://schemas.microsoft.com/office/drawing/2014/main" id="{54E06D16-133F-4DB6-0330-00A542CB308B}"/>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74355" y="5805264"/>
              <a:ext cx="1076206" cy="79208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11093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86"/>
        <p:cNvGrpSpPr/>
        <p:nvPr/>
      </p:nvGrpSpPr>
      <p:grpSpPr>
        <a:xfrm>
          <a:off x="0" y="0"/>
          <a:ext cx="0" cy="0"/>
          <a:chOff x="0" y="0"/>
          <a:chExt cx="0" cy="0"/>
        </a:xfrm>
      </p:grpSpPr>
      <p:sp>
        <p:nvSpPr>
          <p:cNvPr id="2287" name="Google Shape;2287;p48"/>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School Uniform – P.E. Kit</a:t>
            </a:r>
            <a:endParaRPr dirty="0"/>
          </a:p>
        </p:txBody>
      </p:sp>
      <p:sp>
        <p:nvSpPr>
          <p:cNvPr id="5" name="TextBox 4">
            <a:extLst>
              <a:ext uri="{FF2B5EF4-FFF2-40B4-BE49-F238E27FC236}">
                <a16:creationId xmlns:a16="http://schemas.microsoft.com/office/drawing/2014/main" id="{BBDFE258-A209-E210-E056-0F421A7DFDF0}"/>
              </a:ext>
            </a:extLst>
          </p:cNvPr>
          <p:cNvSpPr txBox="1"/>
          <p:nvPr/>
        </p:nvSpPr>
        <p:spPr>
          <a:xfrm>
            <a:off x="1054450" y="1094422"/>
            <a:ext cx="4562976" cy="1477328"/>
          </a:xfrm>
          <a:prstGeom prst="rect">
            <a:avLst/>
          </a:prstGeom>
          <a:noFill/>
        </p:spPr>
        <p:txBody>
          <a:bodyPr wrap="square">
            <a:spAutoFit/>
          </a:bodyPr>
          <a:lstStyle/>
          <a:p>
            <a:r>
              <a:rPr lang="en-GB" sz="1800" b="1" dirty="0">
                <a:solidFill>
                  <a:schemeClr val="bg2"/>
                </a:solidFill>
                <a:latin typeface="Open Sans" panose="020B0606030504020204" pitchFamily="34" charset="0"/>
                <a:ea typeface="Open Sans" panose="020B0606030504020204" pitchFamily="34" charset="0"/>
                <a:cs typeface="Open Sans" panose="020B0606030504020204" pitchFamily="34" charset="0"/>
              </a:rPr>
              <a:t>Outdoor P.E. kit:</a:t>
            </a:r>
          </a:p>
          <a:p>
            <a:pPr marL="285750" indent="-28575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White T-shirt</a:t>
            </a:r>
          </a:p>
          <a:p>
            <a:pPr marL="285750" indent="-28575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Black shorts or black jogging bottoms</a:t>
            </a:r>
          </a:p>
          <a:p>
            <a:pPr marL="285750" indent="-28575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Black, white or grey hoodie or jumper</a:t>
            </a:r>
          </a:p>
          <a:p>
            <a:pPr marL="285750" indent="-28575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A pair of trainers</a:t>
            </a:r>
          </a:p>
        </p:txBody>
      </p:sp>
      <p:sp>
        <p:nvSpPr>
          <p:cNvPr id="6" name="TextBox 5">
            <a:extLst>
              <a:ext uri="{FF2B5EF4-FFF2-40B4-BE49-F238E27FC236}">
                <a16:creationId xmlns:a16="http://schemas.microsoft.com/office/drawing/2014/main" id="{24EF6758-AF56-AC18-426B-EEA7A1F76A8F}"/>
              </a:ext>
            </a:extLst>
          </p:cNvPr>
          <p:cNvSpPr txBox="1"/>
          <p:nvPr/>
        </p:nvSpPr>
        <p:spPr>
          <a:xfrm>
            <a:off x="3637206" y="3448913"/>
            <a:ext cx="3960440" cy="1200329"/>
          </a:xfrm>
          <a:prstGeom prst="rect">
            <a:avLst/>
          </a:prstGeom>
          <a:noFill/>
        </p:spPr>
        <p:txBody>
          <a:bodyPr wrap="square" rtlCol="0">
            <a:spAutoFit/>
          </a:bodyPr>
          <a:lstStyle/>
          <a:p>
            <a:r>
              <a:rPr lang="en-GB" sz="1800" b="1" dirty="0">
                <a:solidFill>
                  <a:schemeClr val="bg2"/>
                </a:solidFill>
                <a:latin typeface="Open Sans" panose="020B0606030504020204" pitchFamily="34" charset="0"/>
                <a:ea typeface="Open Sans" panose="020B0606030504020204" pitchFamily="34" charset="0"/>
                <a:cs typeface="Open Sans" panose="020B0606030504020204" pitchFamily="34" charset="0"/>
              </a:rPr>
              <a:t>Indoor P.E. kit:</a:t>
            </a:r>
          </a:p>
          <a:p>
            <a:pPr marL="285750" indent="-28575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White T-shirt</a:t>
            </a:r>
          </a:p>
          <a:p>
            <a:pPr marL="285750" indent="-28575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Black shorts</a:t>
            </a:r>
          </a:p>
          <a:p>
            <a:pPr marL="285750" indent="-285750">
              <a:buFont typeface="Arial" panose="020B0604020202020204"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Plimsolls</a:t>
            </a:r>
          </a:p>
        </p:txBody>
      </p:sp>
      <p:grpSp>
        <p:nvGrpSpPr>
          <p:cNvPr id="8" name="Group 7">
            <a:extLst>
              <a:ext uri="{FF2B5EF4-FFF2-40B4-BE49-F238E27FC236}">
                <a16:creationId xmlns:a16="http://schemas.microsoft.com/office/drawing/2014/main" id="{F6EFCC4F-2725-8F01-F900-31CB1EFE1A89}"/>
              </a:ext>
            </a:extLst>
          </p:cNvPr>
          <p:cNvGrpSpPr/>
          <p:nvPr/>
        </p:nvGrpSpPr>
        <p:grpSpPr>
          <a:xfrm>
            <a:off x="5637715" y="499899"/>
            <a:ext cx="2769639" cy="3703668"/>
            <a:chOff x="5639507" y="476672"/>
            <a:chExt cx="3769565" cy="4923449"/>
          </a:xfrm>
        </p:grpSpPr>
        <p:pic>
          <p:nvPicPr>
            <p:cNvPr id="9" name="Picture 5" descr="Blank, T Shirts, White, T Shirt Template, Template">
              <a:extLst>
                <a:ext uri="{FF2B5EF4-FFF2-40B4-BE49-F238E27FC236}">
                  <a16:creationId xmlns:a16="http://schemas.microsoft.com/office/drawing/2014/main" id="{17A5C2A7-221C-B437-3462-5EB039E9F0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9507" y="1196752"/>
              <a:ext cx="2016224" cy="24275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1" descr="Embroidered Hoodies | Personalised with Your Logo or Design">
              <a:extLst>
                <a:ext uri="{FF2B5EF4-FFF2-40B4-BE49-F238E27FC236}">
                  <a16:creationId xmlns:a16="http://schemas.microsoft.com/office/drawing/2014/main" id="{AB4671B4-7755-058C-12E9-E457081AB5F7}"/>
                </a:ext>
              </a:extLst>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35942" y="476672"/>
              <a:ext cx="2773130" cy="277313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descr="Black School Jogging Bottoms">
              <a:extLst>
                <a:ext uri="{FF2B5EF4-FFF2-40B4-BE49-F238E27FC236}">
                  <a16:creationId xmlns:a16="http://schemas.microsoft.com/office/drawing/2014/main" id="{F64F4B92-196F-1921-9FAD-CDE743D22FCD}"/>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27720" r="24843"/>
            <a:stretch/>
          </p:blipFill>
          <p:spPr bwMode="auto">
            <a:xfrm>
              <a:off x="6691170" y="2542621"/>
              <a:ext cx="1929122"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5" descr="Get Fit Womens Mesh Running Trainers Athletic Walk Gym Shoes Sport ...">
              <a:extLst>
                <a:ext uri="{FF2B5EF4-FFF2-40B4-BE49-F238E27FC236}">
                  <a16:creationId xmlns:a16="http://schemas.microsoft.com/office/drawing/2014/main" id="{9374183D-ECA1-2D04-DCC4-D21151C39F58}"/>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96136" y="4069229"/>
              <a:ext cx="1248444" cy="101677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48C9EECD-EA8A-EDAA-2574-5282AEC131FD}"/>
              </a:ext>
            </a:extLst>
          </p:cNvPr>
          <p:cNvGrpSpPr/>
          <p:nvPr/>
        </p:nvGrpSpPr>
        <p:grpSpPr>
          <a:xfrm>
            <a:off x="1282397" y="2841666"/>
            <a:ext cx="2108808" cy="2149556"/>
            <a:chOff x="107504" y="3665944"/>
            <a:chExt cx="3383868" cy="3155753"/>
          </a:xfrm>
        </p:grpSpPr>
        <p:pic>
          <p:nvPicPr>
            <p:cNvPr id="14" name="Picture 5" descr="Blank, T Shirts, White, T Shirt Template, Template">
              <a:extLst>
                <a:ext uri="{FF2B5EF4-FFF2-40B4-BE49-F238E27FC236}">
                  <a16:creationId xmlns:a16="http://schemas.microsoft.com/office/drawing/2014/main" id="{DB38308F-790C-7824-09AD-C4262C0613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180" y="3665944"/>
              <a:ext cx="2016224" cy="242756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adidas Knee-Length Shorts - Black | adidas UK">
              <a:extLst>
                <a:ext uri="{FF2B5EF4-FFF2-40B4-BE49-F238E27FC236}">
                  <a16:creationId xmlns:a16="http://schemas.microsoft.com/office/drawing/2014/main" id="{9E215364-9B14-3787-9392-6DF5C8BA07CF}"/>
                </a:ext>
              </a:extLst>
            </p:cNvPr>
            <p:cNvPicPr>
              <a:picLocks noChangeAspect="1" noChangeArrowheads="1"/>
            </p:cNvPicPr>
            <p:nvPr/>
          </p:nvPicPr>
          <p:blipFill>
            <a:blip r:embed="rId7">
              <a:clrChange>
                <a:clrFrom>
                  <a:srgbClr val="EDEEF0"/>
                </a:clrFrom>
                <a:clrTo>
                  <a:srgbClr val="EDEEF0">
                    <a:alpha val="0"/>
                  </a:srgbClr>
                </a:clrTo>
              </a:clrChange>
              <a:extLst>
                <a:ext uri="{28A0092B-C50C-407E-A947-70E740481C1C}">
                  <a14:useLocalDpi xmlns:a14="http://schemas.microsoft.com/office/drawing/2010/main" val="0"/>
                </a:ext>
              </a:extLst>
            </a:blip>
            <a:srcRect/>
            <a:stretch>
              <a:fillRect/>
            </a:stretch>
          </p:blipFill>
          <p:spPr bwMode="auto">
            <a:xfrm>
              <a:off x="1247292" y="4577616"/>
              <a:ext cx="2244080" cy="224408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9" descr="Black P.E. Plimsolls | The School Outfit &amp; Little Gems">
              <a:extLst>
                <a:ext uri="{FF2B5EF4-FFF2-40B4-BE49-F238E27FC236}">
                  <a16:creationId xmlns:a16="http://schemas.microsoft.com/office/drawing/2014/main" id="{4E88D3D7-6D9F-C35A-EB9B-0716F80CB23D}"/>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065" t="28462" r="7391" b="30984"/>
            <a:stretch/>
          </p:blipFill>
          <p:spPr bwMode="auto">
            <a:xfrm>
              <a:off x="107504" y="5916036"/>
              <a:ext cx="1619672" cy="767845"/>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123D631D-4A19-CB28-C92F-4159F31A6192}"/>
              </a:ext>
            </a:extLst>
          </p:cNvPr>
          <p:cNvSpPr txBox="1"/>
          <p:nvPr/>
        </p:nvSpPr>
        <p:spPr>
          <a:xfrm>
            <a:off x="5830864" y="4199747"/>
            <a:ext cx="3181400" cy="817245"/>
          </a:xfrm>
          <a:prstGeom prst="roundRect">
            <a:avLst/>
          </a:prstGeom>
          <a:ln>
            <a:solidFill>
              <a:srgbClr val="FF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GB" b="1" dirty="0">
                <a:solidFill>
                  <a:schemeClr val="bg2"/>
                </a:solidFill>
                <a:latin typeface="Open Sans" panose="020B0606030504020204" pitchFamily="34" charset="0"/>
                <a:ea typeface="Open Sans" panose="020B0606030504020204" pitchFamily="34" charset="0"/>
                <a:cs typeface="Open Sans" panose="020B0606030504020204" pitchFamily="34" charset="0"/>
              </a:rPr>
              <a:t>Earrings are not allowed for P.E. lessons. Please see our Jewellery Policy for more details.</a:t>
            </a:r>
            <a:endParaRPr lang="en-GB"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0155420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sp>
        <p:nvSpPr>
          <p:cNvPr id="2261" name="Google Shape;2261;p4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Behaviour</a:t>
            </a:r>
            <a:endParaRPr dirty="0"/>
          </a:p>
        </p:txBody>
      </p:sp>
      <p:sp>
        <p:nvSpPr>
          <p:cNvPr id="2" name="Content Placeholder 2">
            <a:extLst>
              <a:ext uri="{FF2B5EF4-FFF2-40B4-BE49-F238E27FC236}">
                <a16:creationId xmlns:a16="http://schemas.microsoft.com/office/drawing/2014/main" id="{D1A5913A-06B9-F006-292F-4898C0410BDD}"/>
              </a:ext>
            </a:extLst>
          </p:cNvPr>
          <p:cNvSpPr txBox="1">
            <a:spLocks/>
          </p:cNvSpPr>
          <p:nvPr/>
        </p:nvSpPr>
        <p:spPr>
          <a:xfrm>
            <a:off x="457200" y="968159"/>
            <a:ext cx="8229600" cy="4929411"/>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The golden rules:</a:t>
            </a:r>
          </a:p>
          <a:p>
            <a:endParaRPr lang="en-GB" sz="2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endParaRPr lang="en-GB" sz="2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endParaRPr lang="en-GB" sz="2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endParaRPr lang="en-GB" sz="2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endParaRPr lang="en-GB" sz="20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If you would like to know more about our Behaviour Policy, you can find a copy </a:t>
            </a:r>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hlinkClick r:id="rId3"/>
              </a:rPr>
              <a:t>here</a:t>
            </a:r>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a:t>
            </a:r>
          </a:p>
          <a:p>
            <a:endParaRPr lang="en-GB" sz="2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9">
            <a:extLst>
              <a:ext uri="{FF2B5EF4-FFF2-40B4-BE49-F238E27FC236}">
                <a16:creationId xmlns:a16="http://schemas.microsoft.com/office/drawing/2014/main" id="{2EB202FA-BC82-ECCE-FB1A-0231D1DA20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74885" y="3658474"/>
            <a:ext cx="1796136" cy="1417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Screen Clipping">
            <a:extLst>
              <a:ext uri="{FF2B5EF4-FFF2-40B4-BE49-F238E27FC236}">
                <a16:creationId xmlns:a16="http://schemas.microsoft.com/office/drawing/2014/main" id="{7DE5EE20-BD89-9E4A-68D4-71C5BB13294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5307" y="3718154"/>
            <a:ext cx="1905576" cy="1334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Table 4">
            <a:extLst>
              <a:ext uri="{FF2B5EF4-FFF2-40B4-BE49-F238E27FC236}">
                <a16:creationId xmlns:a16="http://schemas.microsoft.com/office/drawing/2014/main" id="{1B0E3FB7-C60A-3CB4-26A5-B8039C865AAC}"/>
              </a:ext>
            </a:extLst>
          </p:cNvPr>
          <p:cNvGraphicFramePr>
            <a:graphicFrameLocks noGrp="1"/>
          </p:cNvGraphicFramePr>
          <p:nvPr>
            <p:extLst>
              <p:ext uri="{D42A27DB-BD31-4B8C-83A1-F6EECF244321}">
                <p14:modId xmlns:p14="http://schemas.microsoft.com/office/powerpoint/2010/main" val="2832305842"/>
              </p:ext>
            </p:extLst>
          </p:nvPr>
        </p:nvGraphicFramePr>
        <p:xfrm>
          <a:off x="755576" y="1443252"/>
          <a:ext cx="7632848" cy="1584960"/>
        </p:xfrm>
        <a:graphic>
          <a:graphicData uri="http://schemas.openxmlformats.org/drawingml/2006/table">
            <a:tbl>
              <a:tblPr firstRow="1" bandRow="1">
                <a:tableStyleId>{22838BEF-8BB2-4498-84A7-C5851F593DF1}</a:tableStyleId>
              </a:tblPr>
              <a:tblGrid>
                <a:gridCol w="7632848">
                  <a:extLst>
                    <a:ext uri="{9D8B030D-6E8A-4147-A177-3AD203B41FA5}">
                      <a16:colId xmlns:a16="http://schemas.microsoft.com/office/drawing/2014/main" val="20000"/>
                    </a:ext>
                  </a:extLst>
                </a:gridCol>
              </a:tblGrid>
              <a:tr h="370840">
                <a:tc>
                  <a:txBody>
                    <a:bodyPr/>
                    <a:lstStyle/>
                    <a:p>
                      <a:pPr algn="ctr"/>
                      <a:r>
                        <a:rPr lang="en-GB" sz="2000" b="1" dirty="0">
                          <a:solidFill>
                            <a:schemeClr val="bg2"/>
                          </a:solidFill>
                          <a:latin typeface="Open Sans" panose="020B0606030504020204" pitchFamily="34" charset="0"/>
                          <a:ea typeface="Open Sans" panose="020B0606030504020204" pitchFamily="34" charset="0"/>
                          <a:cs typeface="Open Sans" panose="020B0606030504020204" pitchFamily="34" charset="0"/>
                        </a:rPr>
                        <a:t>Be kind and gentle – don’t hurt others</a:t>
                      </a:r>
                    </a:p>
                  </a:txBody>
                  <a:tcPr/>
                </a:tc>
                <a:extLst>
                  <a:ext uri="{0D108BD9-81ED-4DB2-BD59-A6C34878D82A}">
                    <a16:rowId xmlns:a16="http://schemas.microsoft.com/office/drawing/2014/main" val="10000"/>
                  </a:ext>
                </a:extLst>
              </a:tr>
              <a:tr h="370840">
                <a:tc>
                  <a:txBody>
                    <a:bodyPr/>
                    <a:lstStyle/>
                    <a:p>
                      <a:pPr algn="ctr"/>
                      <a:r>
                        <a:rPr lang="en-GB" sz="2000" b="1" dirty="0">
                          <a:solidFill>
                            <a:schemeClr val="bg2"/>
                          </a:solidFill>
                          <a:latin typeface="Open Sans" panose="020B0606030504020204" pitchFamily="34" charset="0"/>
                          <a:ea typeface="Open Sans" panose="020B0606030504020204" pitchFamily="34" charset="0"/>
                          <a:cs typeface="Open Sans" panose="020B0606030504020204" pitchFamily="34" charset="0"/>
                        </a:rPr>
                        <a:t>Be honest – don’t tell lies</a:t>
                      </a:r>
                    </a:p>
                  </a:txBody>
                  <a:tcPr/>
                </a:tc>
                <a:extLst>
                  <a:ext uri="{0D108BD9-81ED-4DB2-BD59-A6C34878D82A}">
                    <a16:rowId xmlns:a16="http://schemas.microsoft.com/office/drawing/2014/main" val="10001"/>
                  </a:ext>
                </a:extLst>
              </a:tr>
              <a:tr h="370840">
                <a:tc>
                  <a:txBody>
                    <a:bodyPr/>
                    <a:lstStyle/>
                    <a:p>
                      <a:pPr algn="ctr"/>
                      <a:r>
                        <a:rPr lang="en-GB" sz="2000" b="1" dirty="0">
                          <a:solidFill>
                            <a:schemeClr val="bg2"/>
                          </a:solidFill>
                          <a:latin typeface="Open Sans" panose="020B0606030504020204" pitchFamily="34" charset="0"/>
                          <a:ea typeface="Open Sans" panose="020B0606030504020204" pitchFamily="34" charset="0"/>
                          <a:cs typeface="Open Sans" panose="020B0606030504020204" pitchFamily="34" charset="0"/>
                        </a:rPr>
                        <a:t>Try hard with your learning – don’t waste</a:t>
                      </a:r>
                      <a:r>
                        <a:rPr lang="en-GB" sz="2000" b="1"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time in school</a:t>
                      </a:r>
                      <a:endParaRPr lang="en-GB" sz="2000" b="1"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0002"/>
                  </a:ext>
                </a:extLst>
              </a:tr>
              <a:tr h="370840">
                <a:tc>
                  <a:txBody>
                    <a:bodyPr/>
                    <a:lstStyle/>
                    <a:p>
                      <a:pPr algn="ctr"/>
                      <a:r>
                        <a:rPr lang="en-GB" sz="2000" b="1" dirty="0">
                          <a:solidFill>
                            <a:schemeClr val="bg2"/>
                          </a:solidFill>
                          <a:latin typeface="Open Sans" panose="020B0606030504020204" pitchFamily="34" charset="0"/>
                          <a:ea typeface="Open Sans" panose="020B0606030504020204" pitchFamily="34" charset="0"/>
                          <a:cs typeface="Open Sans" panose="020B0606030504020204" pitchFamily="34" charset="0"/>
                        </a:rPr>
                        <a:t>Listen carefully – don’t talk when others are speaking</a:t>
                      </a:r>
                    </a:p>
                  </a:txBody>
                  <a:tcPr/>
                </a:tc>
                <a:extLst>
                  <a:ext uri="{0D108BD9-81ED-4DB2-BD59-A6C34878D82A}">
                    <a16:rowId xmlns:a16="http://schemas.microsoft.com/office/drawing/2014/main" val="10003"/>
                  </a:ext>
                </a:extLst>
              </a:tr>
            </a:tbl>
          </a:graphicData>
        </a:graphic>
      </p:graphicFrame>
      <p:pic>
        <p:nvPicPr>
          <p:cNvPr id="6" name="Picture 2">
            <a:extLst>
              <a:ext uri="{FF2B5EF4-FFF2-40B4-BE49-F238E27FC236}">
                <a16:creationId xmlns:a16="http://schemas.microsoft.com/office/drawing/2014/main" id="{485C9BD5-3BFA-A3FD-3800-A5A2B60A080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125"/>
          <a:stretch/>
        </p:blipFill>
        <p:spPr bwMode="auto">
          <a:xfrm>
            <a:off x="3415579" y="4042986"/>
            <a:ext cx="1345726" cy="956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13"/>
        <p:cNvGrpSpPr/>
        <p:nvPr/>
      </p:nvGrpSpPr>
      <p:grpSpPr>
        <a:xfrm>
          <a:off x="0" y="0"/>
          <a:ext cx="0" cy="0"/>
          <a:chOff x="0" y="0"/>
          <a:chExt cx="0" cy="0"/>
        </a:xfrm>
      </p:grpSpPr>
      <p:sp>
        <p:nvSpPr>
          <p:cNvPr id="4" name="Google Shape;2211;p44">
            <a:extLst>
              <a:ext uri="{FF2B5EF4-FFF2-40B4-BE49-F238E27FC236}">
                <a16:creationId xmlns:a16="http://schemas.microsoft.com/office/drawing/2014/main" id="{B83225C5-A951-2DEE-4829-9F10D8384C08}"/>
              </a:ext>
            </a:extLst>
          </p:cNvPr>
          <p:cNvSpPr txBox="1">
            <a:spLocks/>
          </p:cNvSpPr>
          <p:nvPr/>
        </p:nvSpPr>
        <p:spPr>
          <a:xfrm>
            <a:off x="736646" y="373025"/>
            <a:ext cx="76725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Overpass Black"/>
              <a:buNone/>
              <a:defRPr sz="60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4800"/>
              <a:buFont typeface="Overpass Black"/>
              <a:buNone/>
              <a:defRPr sz="48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4800"/>
              <a:buFont typeface="Overpass Black"/>
              <a:buNone/>
              <a:defRPr sz="48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4800"/>
              <a:buFont typeface="Overpass Black"/>
              <a:buNone/>
              <a:defRPr sz="48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4800"/>
              <a:buFont typeface="Overpass Black"/>
              <a:buNone/>
              <a:defRPr sz="48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4800"/>
              <a:buFont typeface="Overpass Black"/>
              <a:buNone/>
              <a:defRPr sz="48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4800"/>
              <a:buFont typeface="Overpass Black"/>
              <a:buNone/>
              <a:defRPr sz="48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4800"/>
              <a:buFont typeface="Overpass Black"/>
              <a:buNone/>
              <a:defRPr sz="48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4800"/>
              <a:buFont typeface="Overpass Black"/>
              <a:buNone/>
              <a:defRPr sz="4800" b="0" i="0" u="none" strike="noStrike" cap="none">
                <a:solidFill>
                  <a:schemeClr val="dk2"/>
                </a:solidFill>
                <a:latin typeface="Overpass Black"/>
                <a:ea typeface="Overpass Black"/>
                <a:cs typeface="Overpass Black"/>
                <a:sym typeface="Overpass Black"/>
              </a:defRPr>
            </a:lvl9pPr>
          </a:lstStyle>
          <a:p>
            <a:r>
              <a:rPr lang="en-GB" sz="3000" dirty="0"/>
              <a:t>IFS</a:t>
            </a:r>
          </a:p>
        </p:txBody>
      </p:sp>
      <p:sp>
        <p:nvSpPr>
          <p:cNvPr id="5" name="Content Placeholder 2">
            <a:extLst>
              <a:ext uri="{FF2B5EF4-FFF2-40B4-BE49-F238E27FC236}">
                <a16:creationId xmlns:a16="http://schemas.microsoft.com/office/drawing/2014/main" id="{F98DCE5D-5E17-FAF3-8757-9010B39E1192}"/>
              </a:ext>
            </a:extLst>
          </p:cNvPr>
          <p:cNvSpPr txBox="1">
            <a:spLocks/>
          </p:cNvSpPr>
          <p:nvPr/>
        </p:nvSpPr>
        <p:spPr>
          <a:xfrm>
            <a:off x="457200" y="1145797"/>
            <a:ext cx="8229600" cy="2280546"/>
          </a:xfrm>
          <a:prstGeom prst="rect">
            <a:avLst/>
          </a:prstGeom>
        </p:spPr>
        <p:txBody>
          <a:bodyPr>
            <a:normAutofit fontScale="925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IFS – Ingredients For Success</a:t>
            </a:r>
          </a:p>
          <a:p>
            <a:pPr marL="342900" indent="-342900">
              <a:buFont typeface="Arial" panose="020B0604020202020204" pitchFamily="34" charset="0"/>
              <a:buChar char="•"/>
            </a:pPr>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Student spotlight – we have a focus IFS each week which is celebrated on our weekly newsletter.</a:t>
            </a:r>
          </a:p>
          <a:p>
            <a:pPr marL="342900" indent="-342900">
              <a:buFont typeface="Arial" panose="020B0604020202020204" pitchFamily="34" charset="0"/>
              <a:buChar char="•"/>
            </a:pPr>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IFS are used in all lessons</a:t>
            </a:r>
          </a:p>
          <a:p>
            <a:pPr marL="342900" indent="-342900">
              <a:buFont typeface="Arial" panose="020B0604020202020204" pitchFamily="34" charset="0"/>
              <a:buChar char="•"/>
            </a:pPr>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All of us have these skills – sometimes we need to exercise them to develop them further</a:t>
            </a:r>
          </a:p>
          <a:p>
            <a:pPr marL="342900" indent="-342900">
              <a:buFont typeface="Arial" panose="020B0604020202020204" pitchFamily="34" charset="0"/>
              <a:buChar char="•"/>
            </a:pPr>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Why not ask your child which of the IFS are their strongest and which ones they are working on?</a:t>
            </a:r>
          </a:p>
          <a:p>
            <a:pPr marL="342900" indent="-342900">
              <a:buFont typeface="Arial" panose="020B0604020202020204" pitchFamily="34" charset="0"/>
              <a:buChar char="•"/>
            </a:pPr>
            <a:endParaRPr lang="en-GB" sz="20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2" name="Table 1">
            <a:extLst>
              <a:ext uri="{FF2B5EF4-FFF2-40B4-BE49-F238E27FC236}">
                <a16:creationId xmlns:a16="http://schemas.microsoft.com/office/drawing/2014/main" id="{A47268CC-AEB4-0323-8F83-540F7F851AEC}"/>
              </a:ext>
            </a:extLst>
          </p:cNvPr>
          <p:cNvGraphicFramePr>
            <a:graphicFrameLocks noGrp="1"/>
          </p:cNvGraphicFramePr>
          <p:nvPr>
            <p:extLst>
              <p:ext uri="{D42A27DB-BD31-4B8C-83A1-F6EECF244321}">
                <p14:modId xmlns:p14="http://schemas.microsoft.com/office/powerpoint/2010/main" val="517444253"/>
              </p:ext>
            </p:extLst>
          </p:nvPr>
        </p:nvGraphicFramePr>
        <p:xfrm>
          <a:off x="347175" y="3545115"/>
          <a:ext cx="8449650" cy="769986"/>
        </p:xfrm>
        <a:graphic>
          <a:graphicData uri="http://schemas.openxmlformats.org/drawingml/2006/table">
            <a:tbl>
              <a:tblPr firstRow="1" bandRow="1">
                <a:tableStyleId>{775DCB02-9BB8-47FD-8907-85C794F793BA}</a:tableStyleId>
              </a:tblPr>
              <a:tblGrid>
                <a:gridCol w="767250">
                  <a:extLst>
                    <a:ext uri="{9D8B030D-6E8A-4147-A177-3AD203B41FA5}">
                      <a16:colId xmlns:a16="http://schemas.microsoft.com/office/drawing/2014/main" val="1880921151"/>
                    </a:ext>
                  </a:extLst>
                </a:gridCol>
                <a:gridCol w="771525">
                  <a:extLst>
                    <a:ext uri="{9D8B030D-6E8A-4147-A177-3AD203B41FA5}">
                      <a16:colId xmlns:a16="http://schemas.microsoft.com/office/drawing/2014/main" val="2060323783"/>
                    </a:ext>
                  </a:extLst>
                </a:gridCol>
                <a:gridCol w="909638">
                  <a:extLst>
                    <a:ext uri="{9D8B030D-6E8A-4147-A177-3AD203B41FA5}">
                      <a16:colId xmlns:a16="http://schemas.microsoft.com/office/drawing/2014/main" val="2147279952"/>
                    </a:ext>
                  </a:extLst>
                </a:gridCol>
                <a:gridCol w="842962">
                  <a:extLst>
                    <a:ext uri="{9D8B030D-6E8A-4147-A177-3AD203B41FA5}">
                      <a16:colId xmlns:a16="http://schemas.microsoft.com/office/drawing/2014/main" val="3754399612"/>
                    </a:ext>
                  </a:extLst>
                </a:gridCol>
                <a:gridCol w="904875">
                  <a:extLst>
                    <a:ext uri="{9D8B030D-6E8A-4147-A177-3AD203B41FA5}">
                      <a16:colId xmlns:a16="http://schemas.microsoft.com/office/drawing/2014/main" val="1961592710"/>
                    </a:ext>
                  </a:extLst>
                </a:gridCol>
                <a:gridCol w="1076325">
                  <a:extLst>
                    <a:ext uri="{9D8B030D-6E8A-4147-A177-3AD203B41FA5}">
                      <a16:colId xmlns:a16="http://schemas.microsoft.com/office/drawing/2014/main" val="1201190701"/>
                    </a:ext>
                  </a:extLst>
                </a:gridCol>
                <a:gridCol w="685800">
                  <a:extLst>
                    <a:ext uri="{9D8B030D-6E8A-4147-A177-3AD203B41FA5}">
                      <a16:colId xmlns:a16="http://schemas.microsoft.com/office/drawing/2014/main" val="3754972509"/>
                    </a:ext>
                  </a:extLst>
                </a:gridCol>
                <a:gridCol w="900113">
                  <a:extLst>
                    <a:ext uri="{9D8B030D-6E8A-4147-A177-3AD203B41FA5}">
                      <a16:colId xmlns:a16="http://schemas.microsoft.com/office/drawing/2014/main" val="2580156748"/>
                    </a:ext>
                  </a:extLst>
                </a:gridCol>
                <a:gridCol w="885825">
                  <a:extLst>
                    <a:ext uri="{9D8B030D-6E8A-4147-A177-3AD203B41FA5}">
                      <a16:colId xmlns:a16="http://schemas.microsoft.com/office/drawing/2014/main" val="480371015"/>
                    </a:ext>
                  </a:extLst>
                </a:gridCol>
                <a:gridCol w="705337">
                  <a:extLst>
                    <a:ext uri="{9D8B030D-6E8A-4147-A177-3AD203B41FA5}">
                      <a16:colId xmlns:a16="http://schemas.microsoft.com/office/drawing/2014/main" val="761789338"/>
                    </a:ext>
                  </a:extLst>
                </a:gridCol>
              </a:tblGrid>
              <a:tr h="343266">
                <a:tc>
                  <a:txBody>
                    <a:bodyPr/>
                    <a:lstStyle/>
                    <a:p>
                      <a:pPr algn="ctr"/>
                      <a:r>
                        <a:rPr lang="en-GB" sz="1100" b="0" dirty="0">
                          <a:solidFill>
                            <a:schemeClr val="bg2"/>
                          </a:solidFill>
                        </a:rPr>
                        <a:t>Empathy</a:t>
                      </a:r>
                    </a:p>
                  </a:txBody>
                  <a:tcPr anchor="ctr"/>
                </a:tc>
                <a:tc>
                  <a:txBody>
                    <a:bodyPr/>
                    <a:lstStyle/>
                    <a:p>
                      <a:pPr algn="ctr"/>
                      <a:r>
                        <a:rPr lang="en-GB" sz="1100" b="0" dirty="0">
                          <a:solidFill>
                            <a:schemeClr val="bg2"/>
                          </a:solidFill>
                        </a:rPr>
                        <a:t>Listening</a:t>
                      </a:r>
                    </a:p>
                  </a:txBody>
                  <a:tcPr anchor="ctr"/>
                </a:tc>
                <a:tc>
                  <a:txBody>
                    <a:bodyPr/>
                    <a:lstStyle/>
                    <a:p>
                      <a:pPr algn="ctr"/>
                      <a:r>
                        <a:rPr lang="en-GB" sz="1100" b="0" dirty="0">
                          <a:solidFill>
                            <a:schemeClr val="bg2"/>
                          </a:solidFill>
                        </a:rPr>
                        <a:t>Leadership</a:t>
                      </a:r>
                    </a:p>
                  </a:txBody>
                  <a:tcPr anchor="ctr"/>
                </a:tc>
                <a:tc>
                  <a:txBody>
                    <a:bodyPr/>
                    <a:lstStyle/>
                    <a:p>
                      <a:pPr algn="ctr"/>
                      <a:r>
                        <a:rPr lang="en-GB" sz="1100" b="0" dirty="0">
                          <a:solidFill>
                            <a:schemeClr val="bg2"/>
                          </a:solidFill>
                        </a:rPr>
                        <a:t>Teamwork</a:t>
                      </a:r>
                    </a:p>
                  </a:txBody>
                  <a:tcPr anchor="ctr"/>
                </a:tc>
                <a:tc>
                  <a:txBody>
                    <a:bodyPr/>
                    <a:lstStyle/>
                    <a:p>
                      <a:pPr algn="ctr"/>
                      <a:r>
                        <a:rPr lang="en-GB" sz="1100" b="0" dirty="0">
                          <a:solidFill>
                            <a:schemeClr val="bg2"/>
                          </a:solidFill>
                        </a:rPr>
                        <a:t>Judgement</a:t>
                      </a:r>
                    </a:p>
                  </a:txBody>
                  <a:tcPr anchor="ctr"/>
                </a:tc>
                <a:tc>
                  <a:txBody>
                    <a:bodyPr/>
                    <a:lstStyle/>
                    <a:p>
                      <a:pPr algn="ctr"/>
                      <a:r>
                        <a:rPr lang="en-GB" sz="1100" b="0" dirty="0">
                          <a:solidFill>
                            <a:schemeClr val="bg2"/>
                          </a:solidFill>
                        </a:rPr>
                        <a:t>Independence</a:t>
                      </a:r>
                    </a:p>
                  </a:txBody>
                  <a:tcPr anchor="ctr"/>
                </a:tc>
                <a:tc>
                  <a:txBody>
                    <a:bodyPr/>
                    <a:lstStyle/>
                    <a:p>
                      <a:pPr algn="ctr"/>
                      <a:r>
                        <a:rPr lang="en-GB" sz="1100" b="0" dirty="0">
                          <a:solidFill>
                            <a:schemeClr val="bg2"/>
                          </a:solidFill>
                        </a:rPr>
                        <a:t>Humour</a:t>
                      </a:r>
                    </a:p>
                  </a:txBody>
                  <a:tcPr anchor="ctr"/>
                </a:tc>
                <a:tc>
                  <a:txBody>
                    <a:bodyPr/>
                    <a:lstStyle/>
                    <a:p>
                      <a:pPr algn="ctr"/>
                      <a:r>
                        <a:rPr lang="en-GB" sz="1100" b="0" dirty="0">
                          <a:solidFill>
                            <a:schemeClr val="bg2"/>
                          </a:solidFill>
                        </a:rPr>
                        <a:t>Creativity</a:t>
                      </a:r>
                    </a:p>
                  </a:txBody>
                  <a:tcPr anchor="ctr"/>
                </a:tc>
                <a:tc>
                  <a:txBody>
                    <a:bodyPr/>
                    <a:lstStyle/>
                    <a:p>
                      <a:pPr algn="ctr"/>
                      <a:r>
                        <a:rPr lang="en-GB" sz="1100" b="0" dirty="0">
                          <a:solidFill>
                            <a:schemeClr val="bg2"/>
                          </a:solidFill>
                        </a:rPr>
                        <a:t>Fairness</a:t>
                      </a:r>
                    </a:p>
                  </a:txBody>
                  <a:tcPr anchor="ctr"/>
                </a:tc>
                <a:tc>
                  <a:txBody>
                    <a:bodyPr/>
                    <a:lstStyle/>
                    <a:p>
                      <a:pPr algn="ctr"/>
                      <a:r>
                        <a:rPr lang="en-GB" sz="1100" b="0" dirty="0">
                          <a:solidFill>
                            <a:schemeClr val="bg2"/>
                          </a:solidFill>
                        </a:rPr>
                        <a:t>Caring</a:t>
                      </a:r>
                    </a:p>
                  </a:txBody>
                  <a:tcPr anchor="ctr"/>
                </a:tc>
                <a:extLst>
                  <a:ext uri="{0D108BD9-81ED-4DB2-BD59-A6C34878D82A}">
                    <a16:rowId xmlns:a16="http://schemas.microsoft.com/office/drawing/2014/main" val="1179556348"/>
                  </a:ext>
                </a:extLst>
              </a:tr>
              <a:tr h="343266">
                <a:tc>
                  <a:txBody>
                    <a:bodyPr/>
                    <a:lstStyle/>
                    <a:p>
                      <a:pPr algn="ctr"/>
                      <a:r>
                        <a:rPr lang="en-GB" sz="1100" b="0" dirty="0">
                          <a:solidFill>
                            <a:schemeClr val="bg2"/>
                          </a:solidFill>
                        </a:rPr>
                        <a:t>Honesty</a:t>
                      </a:r>
                    </a:p>
                  </a:txBody>
                  <a:tcPr anchor="ctr"/>
                </a:tc>
                <a:tc>
                  <a:txBody>
                    <a:bodyPr/>
                    <a:lstStyle/>
                    <a:p>
                      <a:pPr algn="ctr"/>
                      <a:r>
                        <a:rPr lang="en-GB" sz="1100" b="0" dirty="0">
                          <a:solidFill>
                            <a:schemeClr val="bg2"/>
                          </a:solidFill>
                        </a:rPr>
                        <a:t>Curiosity</a:t>
                      </a:r>
                    </a:p>
                  </a:txBody>
                  <a:tcPr anchor="ctr"/>
                </a:tc>
                <a:tc>
                  <a:txBody>
                    <a:bodyPr/>
                    <a:lstStyle/>
                    <a:p>
                      <a:pPr algn="ctr"/>
                      <a:r>
                        <a:rPr lang="en-GB" sz="1100" b="0" dirty="0">
                          <a:solidFill>
                            <a:schemeClr val="bg2"/>
                          </a:solidFill>
                        </a:rPr>
                        <a:t>Resilience</a:t>
                      </a:r>
                    </a:p>
                  </a:txBody>
                  <a:tcPr anchor="ctr"/>
                </a:tc>
                <a:tc>
                  <a:txBody>
                    <a:bodyPr/>
                    <a:lstStyle/>
                    <a:p>
                      <a:pPr algn="ctr"/>
                      <a:r>
                        <a:rPr lang="en-GB" sz="1100" b="0" dirty="0">
                          <a:solidFill>
                            <a:schemeClr val="bg2"/>
                          </a:solidFill>
                        </a:rPr>
                        <a:t>Love of learning</a:t>
                      </a:r>
                    </a:p>
                  </a:txBody>
                  <a:tcPr anchor="ctr"/>
                </a:tc>
                <a:tc>
                  <a:txBody>
                    <a:bodyPr/>
                    <a:lstStyle/>
                    <a:p>
                      <a:pPr algn="ctr"/>
                      <a:r>
                        <a:rPr lang="en-GB" sz="1100" b="0" dirty="0">
                          <a:solidFill>
                            <a:schemeClr val="bg2"/>
                          </a:solidFill>
                        </a:rPr>
                        <a:t>Self-control</a:t>
                      </a:r>
                    </a:p>
                  </a:txBody>
                  <a:tcPr anchor="ctr"/>
                </a:tc>
                <a:tc>
                  <a:txBody>
                    <a:bodyPr/>
                    <a:lstStyle/>
                    <a:p>
                      <a:pPr algn="ctr"/>
                      <a:r>
                        <a:rPr lang="en-GB" sz="1100" b="0" dirty="0">
                          <a:solidFill>
                            <a:schemeClr val="bg2"/>
                          </a:solidFill>
                        </a:rPr>
                        <a:t>Enthusiasm</a:t>
                      </a:r>
                    </a:p>
                  </a:txBody>
                  <a:tcPr anchor="ctr"/>
                </a:tc>
                <a:tc>
                  <a:txBody>
                    <a:bodyPr/>
                    <a:lstStyle/>
                    <a:p>
                      <a:pPr algn="ctr"/>
                      <a:r>
                        <a:rPr lang="en-GB" sz="1100" b="0" dirty="0">
                          <a:solidFill>
                            <a:schemeClr val="bg2"/>
                          </a:solidFill>
                        </a:rPr>
                        <a:t>Bravery</a:t>
                      </a:r>
                    </a:p>
                  </a:txBody>
                  <a:tcPr anchor="ctr"/>
                </a:tc>
                <a:tc>
                  <a:txBody>
                    <a:bodyPr/>
                    <a:lstStyle/>
                    <a:p>
                      <a:pPr algn="ctr"/>
                      <a:r>
                        <a:rPr lang="en-GB" sz="1100" b="0" dirty="0">
                          <a:solidFill>
                            <a:schemeClr val="bg2"/>
                          </a:solidFill>
                        </a:rPr>
                        <a:t>Articulation</a:t>
                      </a:r>
                    </a:p>
                  </a:txBody>
                  <a:tcPr anchor="ctr"/>
                </a:tc>
                <a:tc>
                  <a:txBody>
                    <a:bodyPr/>
                    <a:lstStyle/>
                    <a:p>
                      <a:pPr algn="ctr"/>
                      <a:r>
                        <a:rPr lang="en-GB" sz="1100" b="0" dirty="0">
                          <a:solidFill>
                            <a:schemeClr val="bg2"/>
                          </a:solidFill>
                        </a:rPr>
                        <a:t>Reasoning</a:t>
                      </a:r>
                    </a:p>
                  </a:txBody>
                  <a:tcPr anchor="ctr"/>
                </a:tc>
                <a:tc>
                  <a:txBody>
                    <a:bodyPr/>
                    <a:lstStyle/>
                    <a:p>
                      <a:pPr algn="ctr"/>
                      <a:r>
                        <a:rPr lang="en-GB" sz="1100" b="0" dirty="0">
                          <a:solidFill>
                            <a:schemeClr val="bg2"/>
                          </a:solidFill>
                        </a:rPr>
                        <a:t>Focus</a:t>
                      </a:r>
                    </a:p>
                  </a:txBody>
                  <a:tcPr anchor="ctr"/>
                </a:tc>
                <a:extLst>
                  <a:ext uri="{0D108BD9-81ED-4DB2-BD59-A6C34878D82A}">
                    <a16:rowId xmlns:a16="http://schemas.microsoft.com/office/drawing/2014/main" val="937371738"/>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4"/>
        <p:cNvGrpSpPr/>
        <p:nvPr/>
      </p:nvGrpSpPr>
      <p:grpSpPr>
        <a:xfrm>
          <a:off x="0" y="0"/>
          <a:ext cx="0" cy="0"/>
          <a:chOff x="0" y="0"/>
          <a:chExt cx="0" cy="0"/>
        </a:xfrm>
      </p:grpSpPr>
      <p:sp>
        <p:nvSpPr>
          <p:cNvPr id="2395" name="Google Shape;2395;p51"/>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Mental Health</a:t>
            </a:r>
            <a:endParaRPr dirty="0"/>
          </a:p>
        </p:txBody>
      </p:sp>
      <p:pic>
        <p:nvPicPr>
          <p:cNvPr id="18" name="Picture 4" descr="Mental Health Is Just As Important As Physical Health&quot; iPhone Case &amp; Cover  by s-arahlee | Redbubble">
            <a:extLst>
              <a:ext uri="{FF2B5EF4-FFF2-40B4-BE49-F238E27FC236}">
                <a16:creationId xmlns:a16="http://schemas.microsoft.com/office/drawing/2014/main" id="{6EBE3879-EF51-A6FE-499C-2A302C90968E}"/>
              </a:ext>
            </a:extLst>
          </p:cNvPr>
          <p:cNvPicPr>
            <a:picLocks noChangeAspect="1" noChangeArrowheads="1"/>
          </p:cNvPicPr>
          <p:nvPr/>
        </p:nvPicPr>
        <p:blipFill>
          <a:blip r:embed="rId3" cstate="print">
            <a:clrChange>
              <a:clrFrom>
                <a:srgbClr val="F8F8F8"/>
              </a:clrFrom>
              <a:clrTo>
                <a:srgbClr val="F8F8F8">
                  <a:alpha val="0"/>
                </a:srgbClr>
              </a:clrTo>
            </a:clrChange>
            <a:extLst>
              <a:ext uri="{28A0092B-C50C-407E-A947-70E740481C1C}">
                <a14:useLocalDpi xmlns:a14="http://schemas.microsoft.com/office/drawing/2010/main" val="0"/>
              </a:ext>
            </a:extLst>
          </a:blip>
          <a:srcRect/>
          <a:stretch>
            <a:fillRect/>
          </a:stretch>
        </p:blipFill>
        <p:spPr bwMode="auto">
          <a:xfrm>
            <a:off x="4460537" y="3072998"/>
            <a:ext cx="2179865" cy="21798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40 days_40 smiles on Twitter: &quot;It is important to remember that it is okay  to not be okay. #WorldMentalHealthDay… &quot;">
            <a:extLst>
              <a:ext uri="{FF2B5EF4-FFF2-40B4-BE49-F238E27FC236}">
                <a16:creationId xmlns:a16="http://schemas.microsoft.com/office/drawing/2014/main" id="{D94D34C5-D20B-C022-6228-5A4B41CCD24B}"/>
              </a:ext>
            </a:extLst>
          </p:cNvPr>
          <p:cNvPicPr>
            <a:picLocks noChangeAspect="1" noChangeArrowheads="1"/>
          </p:cNvPicPr>
          <p:nvPr/>
        </p:nvPicPr>
        <p:blipFill>
          <a:blip r:embed="rId4" cstate="print">
            <a:clrChange>
              <a:clrFrom>
                <a:srgbClr val="04D8FE"/>
              </a:clrFrom>
              <a:clrTo>
                <a:srgbClr val="04D8FE">
                  <a:alpha val="0"/>
                </a:srgbClr>
              </a:clrTo>
            </a:clrChange>
            <a:extLst>
              <a:ext uri="{28A0092B-C50C-407E-A947-70E740481C1C}">
                <a14:useLocalDpi xmlns:a14="http://schemas.microsoft.com/office/drawing/2010/main" val="0"/>
              </a:ext>
            </a:extLst>
          </a:blip>
          <a:srcRect/>
          <a:stretch>
            <a:fillRect/>
          </a:stretch>
        </p:blipFill>
        <p:spPr bwMode="auto">
          <a:xfrm>
            <a:off x="1388637" y="3072999"/>
            <a:ext cx="1944216" cy="1944216"/>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2">
            <a:extLst>
              <a:ext uri="{FF2B5EF4-FFF2-40B4-BE49-F238E27FC236}">
                <a16:creationId xmlns:a16="http://schemas.microsoft.com/office/drawing/2014/main" id="{32E7DF7B-AF4B-B721-D66A-831B134FE7C4}"/>
              </a:ext>
            </a:extLst>
          </p:cNvPr>
          <p:cNvSpPr txBox="1">
            <a:spLocks/>
          </p:cNvSpPr>
          <p:nvPr/>
        </p:nvSpPr>
        <p:spPr>
          <a:xfrm>
            <a:off x="457199" y="950826"/>
            <a:ext cx="7095507" cy="2789902"/>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00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373063" indent="-285750">
              <a:spcAft>
                <a:spcPts val="600"/>
              </a:spcAft>
              <a:buFont typeface="Arial" panose="020B0604020202020204" pitchFamily="34" charset="0"/>
              <a:buChar char="•"/>
            </a:pPr>
            <a:r>
              <a:rPr lang="en-GB" sz="1800" dirty="0"/>
              <a:t>Ensuring our children, their families and our staff have good mental health is one of our highest priorities as a school.</a:t>
            </a:r>
          </a:p>
          <a:p>
            <a:pPr marL="373063" indent="-285750">
              <a:spcAft>
                <a:spcPts val="600"/>
              </a:spcAft>
              <a:buFont typeface="Arial" panose="020B0604020202020204" pitchFamily="34" charset="0"/>
              <a:buChar char="•"/>
            </a:pPr>
            <a:r>
              <a:rPr lang="en-GB" sz="1800" dirty="0"/>
              <a:t>We hold the Carnegie Centre of Excellence Mental Health GOLD Award.</a:t>
            </a:r>
          </a:p>
          <a:p>
            <a:pPr marL="373063" indent="-285750">
              <a:spcAft>
                <a:spcPts val="600"/>
              </a:spcAft>
              <a:buFont typeface="Arial" panose="020B0604020202020204" pitchFamily="34" charset="0"/>
              <a:buChar char="•"/>
            </a:pPr>
            <a:r>
              <a:rPr lang="en-GB" sz="1800" dirty="0"/>
              <a:t>To find out more about what we are doing, please look at our </a:t>
            </a:r>
            <a:r>
              <a:rPr lang="en-GB" sz="1800" dirty="0">
                <a:hlinkClick r:id="rId5"/>
              </a:rPr>
              <a:t>website</a:t>
            </a:r>
            <a:r>
              <a:rPr lang="en-GB" sz="1800" dirty="0"/>
              <a:t>. </a:t>
            </a:r>
          </a:p>
          <a:p>
            <a:pPr marL="373063" indent="-285750">
              <a:spcAft>
                <a:spcPts val="600"/>
              </a:spcAft>
              <a:buFont typeface="Arial" panose="020B0604020202020204" pitchFamily="34" charset="0"/>
              <a:buChar char="•"/>
            </a:pPr>
            <a:r>
              <a:rPr lang="en-GB" sz="1800" dirty="0"/>
              <a:t>If ever you, or your child, needs support in this area, please speak to your child’s class teacher or Mrs </a:t>
            </a:r>
            <a:r>
              <a:rPr lang="en-GB" sz="1800" dirty="0" err="1"/>
              <a:t>Afflick</a:t>
            </a:r>
            <a:r>
              <a:rPr lang="en-GB" sz="1800" dirty="0"/>
              <a:t>-Goodall, our Wellbeing Lead.</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0826" y="2651508"/>
            <a:ext cx="1698172" cy="2491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5" name="Google Shape;2135;p39"/>
          <p:cNvSpPr txBox="1">
            <a:spLocks noGrp="1"/>
          </p:cNvSpPr>
          <p:nvPr>
            <p:ph type="body" idx="1"/>
          </p:nvPr>
        </p:nvSpPr>
        <p:spPr>
          <a:xfrm>
            <a:off x="660073" y="1003337"/>
            <a:ext cx="3088675" cy="193384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800" b="1" u="sng" dirty="0">
                <a:solidFill>
                  <a:schemeClr val="bg2"/>
                </a:solidFill>
              </a:rPr>
              <a:t>Our school day</a:t>
            </a:r>
          </a:p>
          <a:p>
            <a:pPr marL="0" lvl="0" indent="0" algn="l" rtl="0">
              <a:spcBef>
                <a:spcPts val="0"/>
              </a:spcBef>
              <a:spcAft>
                <a:spcPts val="0"/>
              </a:spcAft>
              <a:buNone/>
            </a:pPr>
            <a:r>
              <a:rPr lang="en-GB" sz="1800" dirty="0">
                <a:solidFill>
                  <a:schemeClr val="bg2"/>
                </a:solidFill>
              </a:rPr>
              <a:t>Doors open: 8:40am</a:t>
            </a:r>
          </a:p>
          <a:p>
            <a:pPr marL="0" lvl="0" indent="0" algn="l" rtl="0">
              <a:spcBef>
                <a:spcPts val="0"/>
              </a:spcBef>
              <a:spcAft>
                <a:spcPts val="0"/>
              </a:spcAft>
              <a:buNone/>
            </a:pPr>
            <a:r>
              <a:rPr lang="en-GB" sz="1800" dirty="0">
                <a:solidFill>
                  <a:schemeClr val="bg2"/>
                </a:solidFill>
              </a:rPr>
              <a:t>School day starts: 9:00am</a:t>
            </a:r>
          </a:p>
          <a:p>
            <a:pPr marL="0" lvl="0" indent="0" algn="l" rtl="0">
              <a:spcBef>
                <a:spcPts val="0"/>
              </a:spcBef>
              <a:spcAft>
                <a:spcPts val="0"/>
              </a:spcAft>
              <a:buNone/>
            </a:pPr>
            <a:r>
              <a:rPr lang="en-GB" sz="1800" dirty="0">
                <a:solidFill>
                  <a:schemeClr val="bg2"/>
                </a:solidFill>
              </a:rPr>
              <a:t>Breaktime: 10:50am</a:t>
            </a:r>
          </a:p>
          <a:p>
            <a:pPr marL="0" lvl="0" indent="0" algn="l" rtl="0">
              <a:spcBef>
                <a:spcPts val="0"/>
              </a:spcBef>
              <a:spcAft>
                <a:spcPts val="0"/>
              </a:spcAft>
              <a:buNone/>
            </a:pPr>
            <a:r>
              <a:rPr lang="en-GB" sz="1800" dirty="0">
                <a:solidFill>
                  <a:schemeClr val="bg2"/>
                </a:solidFill>
              </a:rPr>
              <a:t>Lunchtime: 12:15pm</a:t>
            </a:r>
          </a:p>
          <a:p>
            <a:pPr marL="0" lvl="0" indent="0" algn="l" rtl="0">
              <a:spcBef>
                <a:spcPts val="0"/>
              </a:spcBef>
              <a:spcAft>
                <a:spcPts val="0"/>
              </a:spcAft>
              <a:buNone/>
            </a:pPr>
            <a:r>
              <a:rPr lang="en-GB" sz="1800" dirty="0">
                <a:solidFill>
                  <a:schemeClr val="bg2"/>
                </a:solidFill>
              </a:rPr>
              <a:t>End of school day: 3:20pm</a:t>
            </a:r>
          </a:p>
          <a:p>
            <a:pPr marL="0" lvl="0" indent="0" algn="l" rtl="0">
              <a:spcBef>
                <a:spcPts val="0"/>
              </a:spcBef>
              <a:spcAft>
                <a:spcPts val="0"/>
              </a:spcAft>
              <a:buNone/>
            </a:pPr>
            <a:endParaRPr lang="en-GB" sz="1800" dirty="0">
              <a:solidFill>
                <a:schemeClr val="bg2"/>
              </a:solidFill>
            </a:endParaRPr>
          </a:p>
        </p:txBody>
      </p:sp>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Things to Remember</a:t>
            </a:r>
            <a:endParaRPr dirty="0"/>
          </a:p>
        </p:txBody>
      </p:sp>
      <p:pic>
        <p:nvPicPr>
          <p:cNvPr id="1026" name="Picture 2" descr="The best water bottles in 2024 including insulated, gym and sustainable  options">
            <a:extLst>
              <a:ext uri="{FF2B5EF4-FFF2-40B4-BE49-F238E27FC236}">
                <a16:creationId xmlns:a16="http://schemas.microsoft.com/office/drawing/2014/main" id="{E1B5DC74-9336-9EAD-5862-571941BD7141}"/>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077" t="1855" r="3395" b="2145"/>
          <a:stretch/>
        </p:blipFill>
        <p:spPr bwMode="auto">
          <a:xfrm>
            <a:off x="3947514" y="1121530"/>
            <a:ext cx="2306051" cy="14637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1">
            <a:extLst>
              <a:ext uri="{FF2B5EF4-FFF2-40B4-BE49-F238E27FC236}">
                <a16:creationId xmlns:a16="http://schemas.microsoft.com/office/drawing/2014/main" id="{0626E4B5-A379-08A7-F096-D0D8747F8FF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77881">
            <a:off x="6930027" y="218077"/>
            <a:ext cx="1506175" cy="2149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Google Shape;2135;p39">
            <a:extLst>
              <a:ext uri="{FF2B5EF4-FFF2-40B4-BE49-F238E27FC236}">
                <a16:creationId xmlns:a16="http://schemas.microsoft.com/office/drawing/2014/main" id="{28F1B68B-32F1-4C8A-1EFD-F249DDBA6D48}"/>
              </a:ext>
            </a:extLst>
          </p:cNvPr>
          <p:cNvSpPr txBox="1">
            <a:spLocks/>
          </p:cNvSpPr>
          <p:nvPr/>
        </p:nvSpPr>
        <p:spPr>
          <a:xfrm>
            <a:off x="985537" y="2836635"/>
            <a:ext cx="6963075" cy="19338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1"/>
              </a:buClr>
              <a:buSzPts val="1400"/>
              <a:buFont typeface="Open Sans"/>
              <a:buChar char="●"/>
              <a:defRPr sz="1200" b="0" i="0" u="none" strike="noStrike" cap="none">
                <a:solidFill>
                  <a:srgbClr val="434343"/>
                </a:solidFill>
                <a:latin typeface="Open Sans"/>
                <a:ea typeface="Open Sans"/>
                <a:cs typeface="Open Sans"/>
                <a:sym typeface="Open Sans"/>
              </a:defRPr>
            </a:lvl1pPr>
            <a:lvl2pPr marL="914400" marR="0" lvl="1" indent="-317500" algn="l" rtl="0">
              <a:lnSpc>
                <a:spcPct val="100000"/>
              </a:lnSpc>
              <a:spcBef>
                <a:spcPts val="1600"/>
              </a:spcBef>
              <a:spcAft>
                <a:spcPts val="0"/>
              </a:spcAft>
              <a:buClr>
                <a:srgbClr val="434343"/>
              </a:buClr>
              <a:buSzPts val="1400"/>
              <a:buFont typeface="Open Sans"/>
              <a:buChar char="○"/>
              <a:defRPr sz="1400" b="0" i="0" u="none" strike="noStrike" cap="none">
                <a:solidFill>
                  <a:srgbClr val="434343"/>
                </a:solidFill>
                <a:latin typeface="Open Sans"/>
                <a:ea typeface="Open Sans"/>
                <a:cs typeface="Open Sans"/>
                <a:sym typeface="Open Sans"/>
              </a:defRPr>
            </a:lvl2pPr>
            <a:lvl3pPr marL="1371600" marR="0" lvl="2" indent="-317500" algn="l" rtl="0">
              <a:lnSpc>
                <a:spcPct val="100000"/>
              </a:lnSpc>
              <a:spcBef>
                <a:spcPts val="1600"/>
              </a:spcBef>
              <a:spcAft>
                <a:spcPts val="0"/>
              </a:spcAft>
              <a:buClr>
                <a:srgbClr val="434343"/>
              </a:buClr>
              <a:buSzPts val="1400"/>
              <a:buFont typeface="Open Sans"/>
              <a:buChar char="■"/>
              <a:defRPr sz="1400" b="0" i="0" u="none" strike="noStrike" cap="none">
                <a:solidFill>
                  <a:srgbClr val="434343"/>
                </a:solidFill>
                <a:latin typeface="Open Sans"/>
                <a:ea typeface="Open Sans"/>
                <a:cs typeface="Open Sans"/>
                <a:sym typeface="Open Sans"/>
              </a:defRPr>
            </a:lvl3pPr>
            <a:lvl4pPr marL="1828800" marR="0" lvl="3" indent="-317500" algn="l" rtl="0">
              <a:lnSpc>
                <a:spcPct val="100000"/>
              </a:lnSpc>
              <a:spcBef>
                <a:spcPts val="1600"/>
              </a:spcBef>
              <a:spcAft>
                <a:spcPts val="0"/>
              </a:spcAft>
              <a:buClr>
                <a:srgbClr val="434343"/>
              </a:buClr>
              <a:buSzPts val="1400"/>
              <a:buFont typeface="Open Sans"/>
              <a:buChar char="●"/>
              <a:defRPr sz="1400" b="0" i="0" u="none" strike="noStrike" cap="none">
                <a:solidFill>
                  <a:srgbClr val="434343"/>
                </a:solidFill>
                <a:latin typeface="Open Sans"/>
                <a:ea typeface="Open Sans"/>
                <a:cs typeface="Open Sans"/>
                <a:sym typeface="Open Sans"/>
              </a:defRPr>
            </a:lvl4pPr>
            <a:lvl5pPr marL="2286000" marR="0" lvl="4" indent="-317500" algn="l" rtl="0">
              <a:lnSpc>
                <a:spcPct val="100000"/>
              </a:lnSpc>
              <a:spcBef>
                <a:spcPts val="1600"/>
              </a:spcBef>
              <a:spcAft>
                <a:spcPts val="0"/>
              </a:spcAft>
              <a:buClr>
                <a:srgbClr val="434343"/>
              </a:buClr>
              <a:buSzPts val="1400"/>
              <a:buFont typeface="Open Sans"/>
              <a:buChar char="○"/>
              <a:defRPr sz="1400" b="0" i="0" u="none" strike="noStrike" cap="none">
                <a:solidFill>
                  <a:srgbClr val="434343"/>
                </a:solidFill>
                <a:latin typeface="Open Sans"/>
                <a:ea typeface="Open Sans"/>
                <a:cs typeface="Open Sans"/>
                <a:sym typeface="Open Sans"/>
              </a:defRPr>
            </a:lvl5pPr>
            <a:lvl6pPr marL="2743200" marR="0" lvl="5" indent="-317500" algn="l" rtl="0">
              <a:lnSpc>
                <a:spcPct val="100000"/>
              </a:lnSpc>
              <a:spcBef>
                <a:spcPts val="1600"/>
              </a:spcBef>
              <a:spcAft>
                <a:spcPts val="0"/>
              </a:spcAft>
              <a:buClr>
                <a:srgbClr val="434343"/>
              </a:buClr>
              <a:buSzPts val="1400"/>
              <a:buFont typeface="Open Sans"/>
              <a:buChar char="■"/>
              <a:defRPr sz="1400" b="0" i="0" u="none" strike="noStrike" cap="none">
                <a:solidFill>
                  <a:srgbClr val="434343"/>
                </a:solidFill>
                <a:latin typeface="Open Sans"/>
                <a:ea typeface="Open Sans"/>
                <a:cs typeface="Open Sans"/>
                <a:sym typeface="Open Sans"/>
              </a:defRPr>
            </a:lvl6pPr>
            <a:lvl7pPr marL="3200400" marR="0" lvl="6" indent="-317500" algn="l" rtl="0">
              <a:lnSpc>
                <a:spcPct val="100000"/>
              </a:lnSpc>
              <a:spcBef>
                <a:spcPts val="1600"/>
              </a:spcBef>
              <a:spcAft>
                <a:spcPts val="0"/>
              </a:spcAft>
              <a:buClr>
                <a:srgbClr val="434343"/>
              </a:buClr>
              <a:buSzPts val="1400"/>
              <a:buFont typeface="Open Sans"/>
              <a:buChar char="●"/>
              <a:defRPr sz="1400" b="0" i="0" u="none" strike="noStrike" cap="none">
                <a:solidFill>
                  <a:srgbClr val="434343"/>
                </a:solidFill>
                <a:latin typeface="Open Sans"/>
                <a:ea typeface="Open Sans"/>
                <a:cs typeface="Open Sans"/>
                <a:sym typeface="Open Sans"/>
              </a:defRPr>
            </a:lvl7pPr>
            <a:lvl8pPr marL="3657600" marR="0" lvl="7" indent="-317500" algn="l" rtl="0">
              <a:lnSpc>
                <a:spcPct val="100000"/>
              </a:lnSpc>
              <a:spcBef>
                <a:spcPts val="1600"/>
              </a:spcBef>
              <a:spcAft>
                <a:spcPts val="0"/>
              </a:spcAft>
              <a:buClr>
                <a:srgbClr val="434343"/>
              </a:buClr>
              <a:buSzPts val="1400"/>
              <a:buFont typeface="Open Sans"/>
              <a:buChar char="○"/>
              <a:defRPr sz="1400" b="0" i="0" u="none" strike="noStrike" cap="none">
                <a:solidFill>
                  <a:srgbClr val="434343"/>
                </a:solidFill>
                <a:latin typeface="Open Sans"/>
                <a:ea typeface="Open Sans"/>
                <a:cs typeface="Open Sans"/>
                <a:sym typeface="Open Sans"/>
              </a:defRPr>
            </a:lvl8pPr>
            <a:lvl9pPr marL="4114800" marR="0" lvl="8" indent="-317500" algn="l" rtl="0">
              <a:lnSpc>
                <a:spcPct val="100000"/>
              </a:lnSpc>
              <a:spcBef>
                <a:spcPts val="1600"/>
              </a:spcBef>
              <a:spcAft>
                <a:spcPts val="1600"/>
              </a:spcAft>
              <a:buClr>
                <a:srgbClr val="434343"/>
              </a:buClr>
              <a:buSzPts val="1400"/>
              <a:buFont typeface="Open Sans"/>
              <a:buChar char="■"/>
              <a:defRPr sz="1400" b="0" i="0" u="none" strike="noStrike" cap="none">
                <a:solidFill>
                  <a:srgbClr val="434343"/>
                </a:solidFill>
                <a:latin typeface="Open Sans"/>
                <a:ea typeface="Open Sans"/>
                <a:cs typeface="Open Sans"/>
                <a:sym typeface="Open Sans"/>
              </a:defRPr>
            </a:lvl9pPr>
          </a:lstStyle>
          <a:p>
            <a:pPr marL="285750" indent="-285750"/>
            <a:r>
              <a:rPr lang="en-GB" sz="1800" dirty="0">
                <a:solidFill>
                  <a:schemeClr val="bg2"/>
                </a:solidFill>
              </a:rPr>
              <a:t>Please provide fruit</a:t>
            </a:r>
            <a:r>
              <a:rPr lang="en-GB" sz="1800">
                <a:solidFill>
                  <a:schemeClr val="bg2"/>
                </a:solidFill>
              </a:rPr>
              <a:t>/vegetable </a:t>
            </a:r>
            <a:r>
              <a:rPr lang="en-GB" sz="1800" dirty="0">
                <a:solidFill>
                  <a:schemeClr val="bg2"/>
                </a:solidFill>
              </a:rPr>
              <a:t>break daily for your child</a:t>
            </a:r>
          </a:p>
          <a:p>
            <a:pPr marL="285750" indent="-285750"/>
            <a:r>
              <a:rPr lang="en-GB" sz="1800" dirty="0">
                <a:solidFill>
                  <a:schemeClr val="bg2"/>
                </a:solidFill>
              </a:rPr>
              <a:t>All children should bring a water bottle with them – this can only contain water. Fruit juices/squash are not allowed.</a:t>
            </a:r>
          </a:p>
          <a:p>
            <a:pPr marL="285750" indent="-285750"/>
            <a:r>
              <a:rPr lang="en-GB" sz="1800" dirty="0">
                <a:solidFill>
                  <a:schemeClr val="bg2"/>
                </a:solidFill>
              </a:rPr>
              <a:t>There is a milk scheme in school – please speak to your child’s class teacher if this is something you are interested in.</a:t>
            </a:r>
          </a:p>
          <a:p>
            <a:pPr marL="0" indent="0">
              <a:buFont typeface="Open Sans"/>
              <a:buNone/>
            </a:pPr>
            <a:endParaRPr lang="en-GB" sz="1800" dirty="0">
              <a:solidFill>
                <a:schemeClr val="bg2"/>
              </a:solidFill>
            </a:endParaRPr>
          </a:p>
        </p:txBody>
      </p:sp>
    </p:spTree>
    <p:extLst>
      <p:ext uri="{BB962C8B-B14F-4D97-AF65-F5344CB8AC3E}">
        <p14:creationId xmlns:p14="http://schemas.microsoft.com/office/powerpoint/2010/main" val="19010387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sp>
        <p:nvSpPr>
          <p:cNvPr id="2480" name="Google Shape;2480;p53"/>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Anti-Bullying</a:t>
            </a:r>
            <a:endParaRPr dirty="0"/>
          </a:p>
        </p:txBody>
      </p:sp>
      <p:grpSp>
        <p:nvGrpSpPr>
          <p:cNvPr id="2494" name="Google Shape;2494;p53"/>
          <p:cNvGrpSpPr/>
          <p:nvPr/>
        </p:nvGrpSpPr>
        <p:grpSpPr>
          <a:xfrm rot="5400065">
            <a:off x="4113887" y="-3396789"/>
            <a:ext cx="1344377" cy="1995312"/>
            <a:chOff x="272875" y="1527563"/>
            <a:chExt cx="255950" cy="455000"/>
          </a:xfrm>
        </p:grpSpPr>
        <p:sp>
          <p:nvSpPr>
            <p:cNvPr id="2495" name="Google Shape;2495;p5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5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5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5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5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5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5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5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5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5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5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5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5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5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5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5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5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5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5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5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5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5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5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5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5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5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5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5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5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5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5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5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5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5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5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Content Placeholder 2">
            <a:extLst>
              <a:ext uri="{FF2B5EF4-FFF2-40B4-BE49-F238E27FC236}">
                <a16:creationId xmlns:a16="http://schemas.microsoft.com/office/drawing/2014/main" id="{5C3C2425-40AD-C528-C414-980133B95BAC}"/>
              </a:ext>
            </a:extLst>
          </p:cNvPr>
          <p:cNvSpPr txBox="1">
            <a:spLocks/>
          </p:cNvSpPr>
          <p:nvPr/>
        </p:nvSpPr>
        <p:spPr>
          <a:xfrm>
            <a:off x="430193" y="1037613"/>
            <a:ext cx="8229600" cy="30262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00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369888" indent="-285750">
              <a:buFont typeface="Arial" panose="020B0604020202020204" pitchFamily="34" charset="0"/>
              <a:buChar char="•"/>
            </a:pPr>
            <a:r>
              <a:rPr lang="en-GB" altLang="en-US" sz="1600" dirty="0">
                <a:solidFill>
                  <a:schemeClr val="bg2"/>
                </a:solidFill>
              </a:rPr>
              <a:t>At A.R.H, we take bullying very seriously and have a strong approach to any incidences of bullying.</a:t>
            </a:r>
          </a:p>
          <a:p>
            <a:pPr marL="369888" indent="-285750">
              <a:buFont typeface="Arial" panose="020B0604020202020204" pitchFamily="34" charset="0"/>
              <a:buChar char="•"/>
            </a:pPr>
            <a:r>
              <a:rPr lang="en-GB" altLang="en-US" sz="1600" dirty="0">
                <a:solidFill>
                  <a:schemeClr val="bg2"/>
                </a:solidFill>
              </a:rPr>
              <a:t>We have a team of Anti-Bullying Champions. The Anti-Bullying Champions are clearly visible on the playground in their high-vis jackets. They have regular training on how to deal with a range of issues that may occur on the playground. </a:t>
            </a:r>
          </a:p>
          <a:p>
            <a:pPr marL="369888" indent="-285750">
              <a:buFont typeface="Arial" panose="020B0604020202020204" pitchFamily="34" charset="0"/>
              <a:buChar char="•"/>
            </a:pPr>
            <a:r>
              <a:rPr lang="en-GB" altLang="en-US" sz="1600" dirty="0">
                <a:solidFill>
                  <a:schemeClr val="bg2"/>
                </a:solidFill>
              </a:rPr>
              <a:t>Please look at our Anti-Bullying section on the </a:t>
            </a:r>
            <a:r>
              <a:rPr lang="en-GB" altLang="en-US" sz="1600" dirty="0">
                <a:solidFill>
                  <a:schemeClr val="bg2"/>
                </a:solidFill>
                <a:hlinkClick r:id="rId3"/>
              </a:rPr>
              <a:t>website</a:t>
            </a:r>
            <a:r>
              <a:rPr lang="en-GB" altLang="en-US" sz="1600" dirty="0">
                <a:solidFill>
                  <a:schemeClr val="bg2"/>
                </a:solidFill>
              </a:rPr>
              <a:t>. This has wonderful videos and activities you can share with your child as well as our child-friendly anti-bullying policy.</a:t>
            </a:r>
          </a:p>
          <a:p>
            <a:pPr marL="369888" indent="-285750">
              <a:buFont typeface="Arial" panose="020B0604020202020204" pitchFamily="34" charset="0"/>
              <a:buChar char="•"/>
            </a:pPr>
            <a:r>
              <a:rPr lang="en-GB" altLang="en-US" sz="1600" dirty="0">
                <a:solidFill>
                  <a:schemeClr val="bg2"/>
                </a:solidFill>
              </a:rPr>
              <a:t>We currently hold Leicester City’s ‘Positive and Peaceful Places’ accreditation.</a:t>
            </a:r>
          </a:p>
          <a:p>
            <a:pPr marL="369888" indent="-285750">
              <a:buFont typeface="Arial" panose="020B0604020202020204" pitchFamily="34" charset="0"/>
              <a:buChar char="•"/>
            </a:pPr>
            <a:r>
              <a:rPr lang="en-GB" altLang="en-US" sz="1600" dirty="0">
                <a:solidFill>
                  <a:schemeClr val="bg2"/>
                </a:solidFill>
              </a:rPr>
              <a:t>If you ever have a concern about bullying, please speak to your child’s class teacher or report on our school website.</a:t>
            </a:r>
          </a:p>
        </p:txBody>
      </p:sp>
      <p:pic>
        <p:nvPicPr>
          <p:cNvPr id="11266" name="Picture 2" descr="be a friend not a bully end bullying&quot; Magnet for Sale by secretbox">
            <a:extLst>
              <a:ext uri="{FF2B5EF4-FFF2-40B4-BE49-F238E27FC236}">
                <a16:creationId xmlns:a16="http://schemas.microsoft.com/office/drawing/2014/main" id="{2CF91672-05F4-E056-475A-182185767F2A}"/>
              </a:ext>
            </a:extLst>
          </p:cNvPr>
          <p:cNvPicPr>
            <a:picLocks noChangeAspect="1" noChangeArrowheads="1"/>
          </p:cNvPicPr>
          <p:nvPr/>
        </p:nvPicPr>
        <p:blipFill>
          <a:blip r:embed="rId4">
            <a:clrChange>
              <a:clrFrom>
                <a:srgbClr val="E6E0D4"/>
              </a:clrFrom>
              <a:clrTo>
                <a:srgbClr val="E6E0D4">
                  <a:alpha val="0"/>
                </a:srgbClr>
              </a:clrTo>
            </a:clrChange>
            <a:extLst>
              <a:ext uri="{28A0092B-C50C-407E-A947-70E740481C1C}">
                <a14:useLocalDpi xmlns:a14="http://schemas.microsoft.com/office/drawing/2010/main" val="0"/>
              </a:ext>
            </a:extLst>
          </a:blip>
          <a:srcRect/>
          <a:stretch>
            <a:fillRect/>
          </a:stretch>
        </p:blipFill>
        <p:spPr bwMode="auto">
          <a:xfrm>
            <a:off x="7526550" y="3506299"/>
            <a:ext cx="1765191" cy="176519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2216" name="Google Shape;2216;p45"/>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No Outsiders in our School</a:t>
            </a:r>
            <a:endParaRPr dirty="0"/>
          </a:p>
        </p:txBody>
      </p:sp>
      <p:sp>
        <p:nvSpPr>
          <p:cNvPr id="14" name="Content Placeholder 2">
            <a:extLst>
              <a:ext uri="{FF2B5EF4-FFF2-40B4-BE49-F238E27FC236}">
                <a16:creationId xmlns:a16="http://schemas.microsoft.com/office/drawing/2014/main" id="{4AA7AB09-F1EB-913D-FAAA-01690DE2B622}"/>
              </a:ext>
            </a:extLst>
          </p:cNvPr>
          <p:cNvSpPr txBox="1">
            <a:spLocks/>
          </p:cNvSpPr>
          <p:nvPr/>
        </p:nvSpPr>
        <p:spPr>
          <a:xfrm>
            <a:off x="359024" y="950826"/>
            <a:ext cx="8207460" cy="320007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ctr" rtl="0">
              <a:lnSpc>
                <a:spcPct val="100000"/>
              </a:lnSpc>
              <a:spcBef>
                <a:spcPts val="160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ctr" rtl="0">
              <a:lnSpc>
                <a:spcPct val="100000"/>
              </a:lnSpc>
              <a:spcBef>
                <a:spcPts val="1600"/>
              </a:spcBef>
              <a:spcAft>
                <a:spcPts val="160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lgn="l"/>
            <a:r>
              <a:rPr lang="en-US" dirty="0"/>
              <a:t>We want to make sure that no one feels like an outsider at A.R.H. The ‘No outsiders’ scheme is the strategy our school uses to ensure all children understand the protected characteristics outlined in the Equality Act 2010.</a:t>
            </a:r>
          </a:p>
          <a:p>
            <a:pPr marL="0" indent="0" algn="l"/>
            <a:endParaRPr lang="en-US" dirty="0"/>
          </a:p>
          <a:p>
            <a:pPr marL="0" indent="0" algn="l"/>
            <a:r>
              <a:rPr lang="en-GB" dirty="0"/>
              <a:t>These books provide support in the delivery of the objectives outlined in the Equality Act 2010; and in the provision of personal, social, health and economic education (PSHE) for every child. The books promote equality for all sections of the community. But more than that, the resources aim to bring children and parents on board from the start so that children leave primary school happy and excited about living in a community full of difference and diversity, whether that difference is through ethnicity, gender, ability, sexual orientation, gender identity, age or religion. </a:t>
            </a:r>
            <a:endParaRPr lang="en-US" dirty="0"/>
          </a:p>
          <a:p>
            <a:pPr marL="0" indent="0" algn="l"/>
            <a:endParaRPr lang="en-US" dirty="0"/>
          </a:p>
          <a:p>
            <a:pPr marL="0" indent="0" algn="l"/>
            <a:r>
              <a:rPr lang="en-US" dirty="0"/>
              <a:t>All books are available to look through at the end of the meeting. If you have any questions regarding them, please speak to your class teacher or contact </a:t>
            </a:r>
            <a:r>
              <a:rPr lang="en-US" dirty="0" err="1"/>
              <a:t>Mrs</a:t>
            </a:r>
            <a:r>
              <a:rPr lang="en-US" dirty="0"/>
              <a:t> Pickering cpickering@aldermanrichardhallam.leicester.sch.uk.</a:t>
            </a:r>
            <a:endParaRPr lang="en-GB"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2216" name="Google Shape;2216;p45"/>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No Outsiders in our School</a:t>
            </a:r>
            <a:endParaRPr dirty="0"/>
          </a:p>
        </p:txBody>
      </p:sp>
      <p:pic>
        <p:nvPicPr>
          <p:cNvPr id="2" name="Picture 2">
            <a:extLst>
              <a:ext uri="{FF2B5EF4-FFF2-40B4-BE49-F238E27FC236}">
                <a16:creationId xmlns:a16="http://schemas.microsoft.com/office/drawing/2014/main" id="{452DA93F-FD82-7BC4-648D-06DFB884A6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1009" y="1231801"/>
            <a:ext cx="5621982" cy="1151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a:extLst>
              <a:ext uri="{FF2B5EF4-FFF2-40B4-BE49-F238E27FC236}">
                <a16:creationId xmlns:a16="http://schemas.microsoft.com/office/drawing/2014/main" id="{411CF155-D8D7-4989-7F2C-442184012B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1008" y="2760113"/>
            <a:ext cx="5621983" cy="1161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The Island">
            <a:extLst>
              <a:ext uri="{FF2B5EF4-FFF2-40B4-BE49-F238E27FC236}">
                <a16:creationId xmlns:a16="http://schemas.microsoft.com/office/drawing/2014/main" id="{1C3A5A63-78FF-BD85-C5B6-6DA49DBC69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884420">
            <a:off x="190249" y="3312156"/>
            <a:ext cx="1675535" cy="1433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troducing Teddy: A gentle story about gender and friendship: Jessica  Walton: Bloomsbury Children's Books">
            <a:extLst>
              <a:ext uri="{FF2B5EF4-FFF2-40B4-BE49-F238E27FC236}">
                <a16:creationId xmlns:a16="http://schemas.microsoft.com/office/drawing/2014/main" id="{86007A37-9E84-3B7C-9818-BF5A342ADA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4774" y="3719512"/>
            <a:ext cx="1314450" cy="1314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ay In The Life Of Marlon Bundo">
            <a:extLst>
              <a:ext uri="{FF2B5EF4-FFF2-40B4-BE49-F238E27FC236}">
                <a16:creationId xmlns:a16="http://schemas.microsoft.com/office/drawing/2014/main" id="{34DB9B2E-8E3D-537C-7E51-33B91880E66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068119">
            <a:off x="6960250" y="3540281"/>
            <a:ext cx="1547812" cy="154781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af : Sandra Dieckmann, Flying Eye: Amazon.co.uk: Books">
            <a:extLst>
              <a:ext uri="{FF2B5EF4-FFF2-40B4-BE49-F238E27FC236}">
                <a16:creationId xmlns:a16="http://schemas.microsoft.com/office/drawing/2014/main" id="{742E23F4-970A-C4E9-2BD0-13688BCD9D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013651">
            <a:off x="7498078" y="322026"/>
            <a:ext cx="1125237" cy="95916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King of the Sky">
            <a:extLst>
              <a:ext uri="{FF2B5EF4-FFF2-40B4-BE49-F238E27FC236}">
                <a16:creationId xmlns:a16="http://schemas.microsoft.com/office/drawing/2014/main" id="{DAE32D41-6073-4EAD-9891-B79C95136F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1898" y="566877"/>
            <a:ext cx="1392236" cy="132984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Only Way Is Badger by Stella J Jones &amp; Carmen Saldaña - Ivy's Library">
            <a:extLst>
              <a:ext uri="{FF2B5EF4-FFF2-40B4-BE49-F238E27FC236}">
                <a16:creationId xmlns:a16="http://schemas.microsoft.com/office/drawing/2014/main" id="{F9458D60-5963-744C-8F51-04D1650A98A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76341" y="1559758"/>
            <a:ext cx="1262062" cy="1283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8032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1"/>
        <p:cNvGrpSpPr/>
        <p:nvPr/>
      </p:nvGrpSpPr>
      <p:grpSpPr>
        <a:xfrm>
          <a:off x="0" y="0"/>
          <a:ext cx="0" cy="0"/>
          <a:chOff x="0" y="0"/>
          <a:chExt cx="0" cy="0"/>
        </a:xfrm>
      </p:grpSpPr>
      <p:sp>
        <p:nvSpPr>
          <p:cNvPr id="2374" name="Google Shape;2374;p50"/>
          <p:cNvSpPr txBox="1">
            <a:spLocks noGrp="1"/>
          </p:cNvSpPr>
          <p:nvPr>
            <p:ph type="ctrTitle" idx="15"/>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Safeguarding</a:t>
            </a:r>
            <a:endParaRPr dirty="0"/>
          </a:p>
        </p:txBody>
      </p:sp>
      <p:sp>
        <p:nvSpPr>
          <p:cNvPr id="26" name="Rectangle 25">
            <a:extLst>
              <a:ext uri="{FF2B5EF4-FFF2-40B4-BE49-F238E27FC236}">
                <a16:creationId xmlns:a16="http://schemas.microsoft.com/office/drawing/2014/main" id="{9575394F-ADB2-F546-6669-5404FDBB10EA}"/>
              </a:ext>
            </a:extLst>
          </p:cNvPr>
          <p:cNvSpPr/>
          <p:nvPr/>
        </p:nvSpPr>
        <p:spPr>
          <a:xfrm>
            <a:off x="307975" y="999776"/>
            <a:ext cx="8231809" cy="3970318"/>
          </a:xfrm>
          <a:prstGeom prst="rect">
            <a:avLst/>
          </a:prstGeom>
        </p:spPr>
        <p:txBody>
          <a:bodyPr wrap="square">
            <a:spAutoFit/>
          </a:bodyPr>
          <a:lstStyle/>
          <a:p>
            <a:pPr marL="342900" indent="-342900">
              <a:buFont typeface="Arial" pitchFamily="34" charset="0"/>
              <a:buChar char="•"/>
            </a:pPr>
            <a:r>
              <a:rPr lang="en-GB" altLang="en-US"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Our school has very robust safeguarding procedures in place. If a concern is raised, teachers and teaching assistants will usually speak to you in the first instance. We want to ensure that all children at A.R.H. are happy and safe at all times. </a:t>
            </a:r>
            <a:endPar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itchFamily="34" charset="0"/>
              <a:buChar char="•"/>
            </a:pPr>
            <a:r>
              <a:rPr lang="en-GB" altLang="en-US"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If you ever want to raise a concern with us, please </a:t>
            </a:r>
          </a:p>
          <a:p>
            <a:pPr defTabSz="360363"/>
            <a:r>
              <a:rPr lang="en-GB" altLang="en-US"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	speak to a member of our safeguarding team.</a:t>
            </a:r>
          </a:p>
          <a:p>
            <a:pPr marL="342900" indent="-342900">
              <a:buFont typeface="Arial" pitchFamily="34" charset="0"/>
              <a:buChar char="•"/>
            </a:pPr>
            <a:r>
              <a:rPr lang="en-GB" altLang="en-US"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Operation Encompass – this is an initiative in Leicester</a:t>
            </a:r>
          </a:p>
          <a:p>
            <a:pPr defTabSz="360363"/>
            <a:r>
              <a:rPr lang="en-GB" altLang="en-US"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	City. If a child has been witness to an incident or </a:t>
            </a:r>
          </a:p>
          <a:p>
            <a:pPr defTabSz="360363"/>
            <a:r>
              <a:rPr lang="en-GB" altLang="en-US"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	involved with criminal activity, the school will be </a:t>
            </a:r>
          </a:p>
          <a:p>
            <a:pPr defTabSz="360363"/>
            <a:r>
              <a:rPr lang="en-GB" altLang="en-US"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	informed so that we can ensure the child is supported</a:t>
            </a:r>
          </a:p>
          <a:p>
            <a:pPr defTabSz="360363"/>
            <a:r>
              <a:rPr lang="en-GB" altLang="en-US"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	at school.</a:t>
            </a:r>
          </a:p>
          <a:p>
            <a:pPr marL="342900" indent="-342900">
              <a:buFont typeface="Arial" pitchFamily="34" charset="0"/>
              <a:buChar char="•"/>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We teach the children how to keep themselves safe </a:t>
            </a:r>
          </a:p>
          <a:p>
            <a:pPr defTabSz="360363"/>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	through lessons and assemblies. You can find out </a:t>
            </a:r>
          </a:p>
          <a:p>
            <a:pPr defTabSz="360363"/>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	more about this </a:t>
            </a: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hlinkClick r:id="rId3"/>
              </a:rPr>
              <a:t>here</a:t>
            </a: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p>
        </p:txBody>
      </p:sp>
      <p:pic>
        <p:nvPicPr>
          <p:cNvPr id="27" name="Picture 26">
            <a:extLst>
              <a:ext uri="{FF2B5EF4-FFF2-40B4-BE49-F238E27FC236}">
                <a16:creationId xmlns:a16="http://schemas.microsoft.com/office/drawing/2014/main" id="{2FE86E82-695A-9215-0B04-212F81CEA2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787613" y="1811657"/>
            <a:ext cx="1935282" cy="279540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pic>
        <p:nvPicPr>
          <p:cNvPr id="2171" name="Google Shape;2171;p41"/>
          <p:cNvPicPr preferRelativeResize="0"/>
          <p:nvPr/>
        </p:nvPicPr>
        <p:blipFill>
          <a:blip r:embed="rId3"/>
          <a:srcRect l="3789" r="3789"/>
          <a:stretch/>
        </p:blipFill>
        <p:spPr>
          <a:xfrm>
            <a:off x="5829299" y="1052512"/>
            <a:ext cx="2326923" cy="3341437"/>
          </a:xfrm>
          <a:prstGeom prst="ellipse">
            <a:avLst/>
          </a:prstGeom>
          <a:noFill/>
          <a:ln>
            <a:noFill/>
          </a:ln>
        </p:spPr>
      </p:pic>
      <p:sp>
        <p:nvSpPr>
          <p:cNvPr id="2172" name="Google Shape;2172;p41"/>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2475;p52">
            <a:extLst>
              <a:ext uri="{FF2B5EF4-FFF2-40B4-BE49-F238E27FC236}">
                <a16:creationId xmlns:a16="http://schemas.microsoft.com/office/drawing/2014/main" id="{CD3AD186-7050-87F7-C3FF-BE8550FA4019}"/>
              </a:ext>
            </a:extLst>
          </p:cNvPr>
          <p:cNvSpPr txBox="1">
            <a:spLocks/>
          </p:cNvSpPr>
          <p:nvPr/>
        </p:nvSpPr>
        <p:spPr>
          <a:xfrm>
            <a:off x="736646" y="373025"/>
            <a:ext cx="76725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30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1600"/>
              <a:buFont typeface="Overpass Black"/>
              <a:buNone/>
              <a:defRPr sz="16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1600"/>
              <a:buFont typeface="Overpass Black"/>
              <a:buNone/>
              <a:defRPr sz="16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1600"/>
              <a:buFont typeface="Overpass Black"/>
              <a:buNone/>
              <a:defRPr sz="16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1600"/>
              <a:buFont typeface="Overpass Black"/>
              <a:buNone/>
              <a:defRPr sz="16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1600"/>
              <a:buFont typeface="Overpass Black"/>
              <a:buNone/>
              <a:defRPr sz="16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1600"/>
              <a:buFont typeface="Overpass Black"/>
              <a:buNone/>
              <a:defRPr sz="16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1600"/>
              <a:buFont typeface="Overpass Black"/>
              <a:buNone/>
              <a:defRPr sz="16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1600"/>
              <a:buFont typeface="Overpass Black"/>
              <a:buNone/>
              <a:defRPr sz="1600" b="0" i="0" u="none" strike="noStrike" cap="none">
                <a:solidFill>
                  <a:schemeClr val="dk2"/>
                </a:solidFill>
                <a:latin typeface="Overpass Black"/>
                <a:ea typeface="Overpass Black"/>
                <a:cs typeface="Overpass Black"/>
                <a:sym typeface="Overpass Black"/>
              </a:defRPr>
            </a:lvl9pPr>
          </a:lstStyle>
          <a:p>
            <a:pPr algn="ctr"/>
            <a:r>
              <a:rPr lang="en-GB" dirty="0"/>
              <a:t>Special Educational Needs and/or Disabilities (SEND)</a:t>
            </a:r>
          </a:p>
        </p:txBody>
      </p:sp>
      <p:sp>
        <p:nvSpPr>
          <p:cNvPr id="7" name="Content Placeholder 2">
            <a:extLst>
              <a:ext uri="{FF2B5EF4-FFF2-40B4-BE49-F238E27FC236}">
                <a16:creationId xmlns:a16="http://schemas.microsoft.com/office/drawing/2014/main" id="{F2FD17B4-4141-802E-2ACC-285A775028D7}"/>
              </a:ext>
            </a:extLst>
          </p:cNvPr>
          <p:cNvSpPr txBox="1">
            <a:spLocks/>
          </p:cNvSpPr>
          <p:nvPr/>
        </p:nvSpPr>
        <p:spPr>
          <a:xfrm>
            <a:off x="457200" y="1600200"/>
            <a:ext cx="5029200" cy="2671011"/>
          </a:xfrm>
          <a:prstGeom prst="rect">
            <a:avLst/>
          </a:prstGeom>
          <a:noFill/>
          <a:ln>
            <a:noFill/>
          </a:ln>
        </p:spPr>
        <p:txBody>
          <a:bodyPr spcFirstLastPara="1" wrap="square" lIns="91425" tIns="91425" rIns="91425" bIns="91425" anchor="t" anchorCtr="0">
            <a:normAutofit lnSpcReduction="10000"/>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Open Sans"/>
              <a:buNone/>
              <a:defRPr sz="1600" b="0" i="0" u="none" strike="noStrike" cap="none">
                <a:solidFill>
                  <a:schemeClr val="dk2"/>
                </a:solidFill>
                <a:latin typeface="Open Sans"/>
                <a:ea typeface="Open Sans"/>
                <a:cs typeface="Open Sans"/>
                <a:sym typeface="Open Sans"/>
              </a:defRPr>
            </a:lvl1pPr>
            <a:lvl2pPr marL="914400" marR="0" lvl="1"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369888" indent="-285750">
              <a:buFont typeface="Arial" panose="020B0604020202020204" pitchFamily="34" charset="0"/>
              <a:buChar char="•"/>
            </a:pPr>
            <a:r>
              <a:rPr lang="en-GB" dirty="0"/>
              <a:t>Our SEND Coordinator is Mrs Nanda. </a:t>
            </a:r>
          </a:p>
          <a:p>
            <a:pPr marL="369888" indent="-285750">
              <a:buFont typeface="Arial" panose="020B0604020202020204" pitchFamily="34" charset="0"/>
              <a:buChar char="•"/>
            </a:pPr>
            <a:r>
              <a:rPr lang="en-GB" dirty="0"/>
              <a:t>Her contact details can be found on the school website. </a:t>
            </a:r>
          </a:p>
          <a:p>
            <a:pPr marL="369888" indent="-285750">
              <a:buFont typeface="Arial" panose="020B0604020202020204" pitchFamily="34" charset="0"/>
              <a:buChar char="•"/>
            </a:pPr>
            <a:r>
              <a:rPr lang="en-GB" dirty="0"/>
              <a:t>If you have any concerns or enquiries in this area, then feel free to speak to the class teacher in the first instance. </a:t>
            </a:r>
          </a:p>
          <a:p>
            <a:pPr marL="369888" indent="-285750">
              <a:buFont typeface="Arial" panose="020B0604020202020204" pitchFamily="34" charset="0"/>
              <a:buChar char="•"/>
            </a:pPr>
            <a:r>
              <a:rPr lang="en-GB" dirty="0"/>
              <a:t>Mrs Nanda will be hosting SEND Coffee Mornings throughout the year. Please check the Latest News for the dates as some are combined with training for parents and carers.</a:t>
            </a:r>
          </a:p>
          <a:p>
            <a:pPr marL="369888" indent="-285750">
              <a:buFont typeface="Arial" panose="020B0604020202020204" pitchFamily="34" charset="0"/>
              <a:buChar char="•"/>
            </a:pPr>
            <a:r>
              <a:rPr lang="en-GB" dirty="0"/>
              <a:t>You can find more information on our </a:t>
            </a:r>
            <a:r>
              <a:rPr lang="en-GB" dirty="0">
                <a:hlinkClick r:id="rId4"/>
              </a:rPr>
              <a:t>website</a:t>
            </a:r>
            <a:r>
              <a:rPr lang="en-GB" dirty="0"/>
              <a:t>.</a:t>
            </a:r>
          </a:p>
          <a:p>
            <a:pPr marL="369888" indent="-285750">
              <a:buFont typeface="Arial" panose="020B0604020202020204" pitchFamily="34" charset="0"/>
              <a:buChar char="•"/>
            </a:pPr>
            <a:endParaRPr lang="en-GB"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09"/>
        <p:cNvGrpSpPr/>
        <p:nvPr/>
      </p:nvGrpSpPr>
      <p:grpSpPr>
        <a:xfrm>
          <a:off x="0" y="0"/>
          <a:ext cx="0" cy="0"/>
          <a:chOff x="0" y="0"/>
          <a:chExt cx="0" cy="0"/>
        </a:xfrm>
      </p:grpSpPr>
      <p:sp>
        <p:nvSpPr>
          <p:cNvPr id="2631" name="Google Shape;2631;p5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School</a:t>
            </a:r>
            <a:r>
              <a:rPr lang="en" dirty="0"/>
              <a:t> Nurse and Early Help</a:t>
            </a:r>
            <a:endParaRPr dirty="0"/>
          </a:p>
        </p:txBody>
      </p:sp>
      <p:sp>
        <p:nvSpPr>
          <p:cNvPr id="2" name="Content Placeholder 2">
            <a:extLst>
              <a:ext uri="{FF2B5EF4-FFF2-40B4-BE49-F238E27FC236}">
                <a16:creationId xmlns:a16="http://schemas.microsoft.com/office/drawing/2014/main" id="{14DD171C-9250-7FA1-80E8-7003E6057368}"/>
              </a:ext>
            </a:extLst>
          </p:cNvPr>
          <p:cNvSpPr txBox="1">
            <a:spLocks/>
          </p:cNvSpPr>
          <p:nvPr/>
        </p:nvSpPr>
        <p:spPr>
          <a:xfrm>
            <a:off x="685800" y="1195137"/>
            <a:ext cx="7772400" cy="4724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FontTx/>
              <a:buNone/>
            </a:pPr>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If you require extra support, you can utilise the following services:</a:t>
            </a:r>
          </a:p>
          <a:p>
            <a:pPr marL="457200" indent="-457200">
              <a:buFont typeface="Arial" panose="020B0604020202020204" pitchFamily="34" charset="0"/>
              <a:buChar char="•"/>
            </a:pPr>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School nurse: </a:t>
            </a:r>
            <a:r>
              <a:rPr lang="en-GB"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0300 300 3001</a:t>
            </a:r>
            <a:endPar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marL="457200" indent="-457200">
              <a:buFont typeface="Arial" panose="020B0604020202020204" pitchFamily="34" charset="0"/>
              <a:buChar char="•"/>
            </a:pPr>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Early Help: </a:t>
            </a:r>
            <a:r>
              <a:rPr lang="en-GB"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0116 454 1004</a:t>
            </a:r>
          </a:p>
          <a:p>
            <a:pPr marL="457200" indent="-457200">
              <a:buFont typeface="Arial" panose="020B0604020202020204" pitchFamily="34" charset="0"/>
              <a:buChar char="•"/>
            </a:pPr>
            <a:endPar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If you’re not sure who to contact but would like support, please don’t hesitate to talk to your child’s class teacher.</a:t>
            </a:r>
          </a:p>
          <a:p>
            <a:pPr>
              <a:buFontTx/>
              <a:buNone/>
            </a:pPr>
            <a:r>
              <a:rPr lang="en-GB" altLang="en-US" sz="2000"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09"/>
        <p:cNvGrpSpPr/>
        <p:nvPr/>
      </p:nvGrpSpPr>
      <p:grpSpPr>
        <a:xfrm>
          <a:off x="0" y="0"/>
          <a:ext cx="0" cy="0"/>
          <a:chOff x="0" y="0"/>
          <a:chExt cx="0" cy="0"/>
        </a:xfrm>
      </p:grpSpPr>
      <p:sp>
        <p:nvSpPr>
          <p:cNvPr id="2" name="Google Shape;2631;p57">
            <a:extLst>
              <a:ext uri="{FF2B5EF4-FFF2-40B4-BE49-F238E27FC236}">
                <a16:creationId xmlns:a16="http://schemas.microsoft.com/office/drawing/2014/main" id="{97FD11AB-5C69-55A8-9EB2-EA3F7D877086}"/>
              </a:ext>
            </a:extLst>
          </p:cNvPr>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t>Free School Meals</a:t>
            </a:r>
            <a:endParaRPr dirty="0"/>
          </a:p>
        </p:txBody>
      </p:sp>
      <p:sp>
        <p:nvSpPr>
          <p:cNvPr id="3" name="Content Placeholder 2">
            <a:extLst>
              <a:ext uri="{FF2B5EF4-FFF2-40B4-BE49-F238E27FC236}">
                <a16:creationId xmlns:a16="http://schemas.microsoft.com/office/drawing/2014/main" id="{E050AD54-159C-FD77-59F5-628217DFD7AA}"/>
              </a:ext>
            </a:extLst>
          </p:cNvPr>
          <p:cNvSpPr txBox="1">
            <a:spLocks/>
          </p:cNvSpPr>
          <p:nvPr/>
        </p:nvSpPr>
        <p:spPr>
          <a:xfrm>
            <a:off x="438151" y="879512"/>
            <a:ext cx="8334374" cy="21637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FontTx/>
              <a:buNone/>
            </a:pPr>
            <a:r>
              <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You can apply easily for free school meals using our online form </a:t>
            </a:r>
            <a:r>
              <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hlinkClick r:id="rId3"/>
              </a:rPr>
              <a:t>here</a:t>
            </a:r>
            <a:r>
              <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a:t>
            </a:r>
          </a:p>
          <a:p>
            <a:pPr>
              <a:buFontTx/>
              <a:buNone/>
            </a:pPr>
            <a:endPar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a:buFontTx/>
              <a:buNone/>
            </a:pPr>
            <a:r>
              <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If you are receiving certain benefits, FREE support is available for your children at ARH.</a:t>
            </a:r>
          </a:p>
          <a:p>
            <a:pPr>
              <a:buFontTx/>
              <a:buNone/>
            </a:pPr>
            <a:r>
              <a:rPr lang="en-GB" altLang="en-US" sz="1200" b="1" dirty="0">
                <a:solidFill>
                  <a:schemeClr val="bg2"/>
                </a:solidFill>
                <a:latin typeface="Open Sans" panose="020B0606030504020204" pitchFamily="34" charset="0"/>
                <a:ea typeface="Open Sans" panose="020B0606030504020204" pitchFamily="34" charset="0"/>
                <a:cs typeface="Open Sans" panose="020B0606030504020204" pitchFamily="34" charset="0"/>
              </a:rPr>
              <a:t>The benefits:</a:t>
            </a:r>
          </a:p>
          <a:p>
            <a:pPr marL="342900" indent="-342900">
              <a:buFont typeface="Arial" panose="020B0604020202020204" pitchFamily="34" charset="0"/>
              <a:buChar char="•"/>
            </a:pPr>
            <a:r>
              <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A free school meal for your child</a:t>
            </a:r>
          </a:p>
          <a:p>
            <a:pPr marL="342900" indent="-342900">
              <a:buFont typeface="Arial" panose="020B0604020202020204" pitchFamily="34" charset="0"/>
              <a:buChar char="•"/>
            </a:pPr>
            <a:r>
              <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Savings for you worth over £350 a year</a:t>
            </a:r>
          </a:p>
          <a:p>
            <a:pPr marL="342900" indent="-342900">
              <a:buFont typeface="Arial" panose="020B0604020202020204" pitchFamily="34" charset="0"/>
              <a:buChar char="•"/>
            </a:pPr>
            <a:r>
              <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Extra money for the school through Pupil Premium worth at least £1320 per year</a:t>
            </a:r>
          </a:p>
          <a:p>
            <a:r>
              <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Just registering your child for Free School Meals means that ARH receives the extra money even if you don’t take up the free meal. Applying will not affect any other benefits you are claiming.</a:t>
            </a:r>
          </a:p>
          <a:p>
            <a:r>
              <a:rPr lang="en-GB" altLang="en-US" sz="1200" b="1" dirty="0">
                <a:solidFill>
                  <a:schemeClr val="bg2"/>
                </a:solidFill>
                <a:latin typeface="Open Sans" panose="020B0606030504020204" pitchFamily="34" charset="0"/>
                <a:ea typeface="Open Sans" panose="020B0606030504020204" pitchFamily="34" charset="0"/>
                <a:cs typeface="Open Sans" panose="020B0606030504020204" pitchFamily="34" charset="0"/>
              </a:rPr>
              <a:t>There is no need for precious applicants to re-register.</a:t>
            </a:r>
            <a:endPar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Content Placeholder 2">
            <a:extLst>
              <a:ext uri="{FF2B5EF4-FFF2-40B4-BE49-F238E27FC236}">
                <a16:creationId xmlns:a16="http://schemas.microsoft.com/office/drawing/2014/main" id="{84B45907-475C-3382-EB3C-47C6141E23D4}"/>
              </a:ext>
            </a:extLst>
          </p:cNvPr>
          <p:cNvSpPr txBox="1">
            <a:spLocks/>
          </p:cNvSpPr>
          <p:nvPr/>
        </p:nvSpPr>
        <p:spPr>
          <a:xfrm>
            <a:off x="438151" y="2851187"/>
            <a:ext cx="8724900" cy="21637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FontTx/>
              <a:buNone/>
            </a:pPr>
            <a:r>
              <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Do you qualify? Your child may be eligible for Free School Meals if you get any of these benefits:</a:t>
            </a:r>
          </a:p>
          <a:p>
            <a:pPr marL="171450" indent="-171450">
              <a:buFont typeface="Arial" panose="020B0604020202020204" pitchFamily="34" charset="0"/>
              <a:buChar char="•"/>
            </a:pPr>
            <a:r>
              <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Income support</a:t>
            </a:r>
          </a:p>
          <a:p>
            <a:pPr marL="171450" indent="-171450">
              <a:buFont typeface="Arial" panose="020B0604020202020204" pitchFamily="34" charset="0"/>
              <a:buChar char="•"/>
            </a:pPr>
            <a:r>
              <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Income-based jobseeker’s allowance</a:t>
            </a:r>
          </a:p>
          <a:p>
            <a:pPr marL="171450" indent="-171450">
              <a:buFont typeface="Arial" panose="020B0604020202020204" pitchFamily="34" charset="0"/>
              <a:buChar char="•"/>
            </a:pPr>
            <a:r>
              <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Income-related employment and support allowance</a:t>
            </a:r>
          </a:p>
          <a:p>
            <a:pPr marL="171450" indent="-171450">
              <a:buFont typeface="Arial" panose="020B0604020202020204" pitchFamily="34" charset="0"/>
              <a:buChar char="•"/>
            </a:pPr>
            <a:r>
              <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Support under Part VI of the Immigration and Asylum Act 1999</a:t>
            </a:r>
          </a:p>
          <a:p>
            <a:pPr marL="171450" indent="-171450">
              <a:buFont typeface="Arial" panose="020B0604020202020204" pitchFamily="34" charset="0"/>
              <a:buChar char="•"/>
            </a:pPr>
            <a:r>
              <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The Guarantee element of State Pension Credit</a:t>
            </a:r>
          </a:p>
          <a:p>
            <a:pPr marL="171450" indent="-171450">
              <a:buFont typeface="Arial" panose="020B0604020202020204" pitchFamily="34" charset="0"/>
              <a:buChar char="•"/>
            </a:pPr>
            <a:r>
              <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Child Tax Credit, provided they are not entitled to Working Tax Credit and have an annual income (as assessed by HM Revenue &amp; Customs) that does not exceed £16,190</a:t>
            </a:r>
          </a:p>
          <a:p>
            <a:pPr marL="171450" indent="-171450">
              <a:buFont typeface="Arial" panose="020B0604020202020204" pitchFamily="34" charset="0"/>
              <a:buChar char="•"/>
            </a:pPr>
            <a:r>
              <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rPr>
              <a:t>Working Tax Credit ‘run on’ – the payment someone may receive for a further four weeks after they also stop qualifying for Working Tax Credit</a:t>
            </a:r>
          </a:p>
          <a:p>
            <a:pPr marL="171450" indent="-171450">
              <a:buFont typeface="Arial" panose="020B0604020202020204" pitchFamily="34" charset="0"/>
              <a:buChar char="•"/>
            </a:pPr>
            <a:endParaRPr lang="en-GB" altLang="en-US" sz="12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650170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8" name="Picture 2">
            <a:extLst>
              <a:ext uri="{FF2B5EF4-FFF2-40B4-BE49-F238E27FC236}">
                <a16:creationId xmlns:a16="http://schemas.microsoft.com/office/drawing/2014/main" id="{F7145A68-8B02-EDEA-54A1-EC5264C8174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00398" y="86381"/>
            <a:ext cx="6543205" cy="50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3" name="Picture 2">
            <a:extLst>
              <a:ext uri="{FF2B5EF4-FFF2-40B4-BE49-F238E27FC236}">
                <a16:creationId xmlns:a16="http://schemas.microsoft.com/office/drawing/2014/main" id="{F83BBD11-9092-7EB2-C128-645EE821102C}"/>
              </a:ext>
            </a:extLst>
          </p:cNvPr>
          <p:cNvPicPr>
            <a:picLocks noChangeAspect="1"/>
          </p:cNvPicPr>
          <p:nvPr/>
        </p:nvPicPr>
        <p:blipFill>
          <a:blip r:embed="rId3">
            <a:clrChange>
              <a:clrFrom>
                <a:srgbClr val="FCFCFC"/>
              </a:clrFrom>
              <a:clrTo>
                <a:srgbClr val="FCFCFC">
                  <a:alpha val="0"/>
                </a:srgbClr>
              </a:clrTo>
            </a:clrChange>
          </a:blip>
          <a:stretch>
            <a:fillRect/>
          </a:stretch>
        </p:blipFill>
        <p:spPr>
          <a:xfrm>
            <a:off x="1188426" y="63028"/>
            <a:ext cx="6767147" cy="5017443"/>
          </a:xfrm>
          <a:prstGeom prst="rect">
            <a:avLst/>
          </a:prstGeom>
        </p:spPr>
      </p:pic>
    </p:spTree>
    <p:extLst>
      <p:ext uri="{BB962C8B-B14F-4D97-AF65-F5344CB8AC3E}">
        <p14:creationId xmlns:p14="http://schemas.microsoft.com/office/powerpoint/2010/main" val="2005279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51"/>
        <p:cNvGrpSpPr/>
        <p:nvPr/>
      </p:nvGrpSpPr>
      <p:grpSpPr>
        <a:xfrm>
          <a:off x="0" y="0"/>
          <a:ext cx="0" cy="0"/>
          <a:chOff x="0" y="0"/>
          <a:chExt cx="0" cy="0"/>
        </a:xfrm>
      </p:grpSpPr>
      <p:sp>
        <p:nvSpPr>
          <p:cNvPr id="2661" name="Google Shape;2661;p5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Concerns or questions?</a:t>
            </a:r>
            <a:endParaRPr dirty="0"/>
          </a:p>
        </p:txBody>
      </p:sp>
      <p:graphicFrame>
        <p:nvGraphicFramePr>
          <p:cNvPr id="2" name="Table 1">
            <a:extLst>
              <a:ext uri="{FF2B5EF4-FFF2-40B4-BE49-F238E27FC236}">
                <a16:creationId xmlns:a16="http://schemas.microsoft.com/office/drawing/2014/main" id="{710F3D3A-1B5C-72CD-AD0F-E4D314413F83}"/>
              </a:ext>
            </a:extLst>
          </p:cNvPr>
          <p:cNvGraphicFramePr>
            <a:graphicFrameLocks noGrp="1"/>
          </p:cNvGraphicFramePr>
          <p:nvPr>
            <p:extLst>
              <p:ext uri="{D42A27DB-BD31-4B8C-83A1-F6EECF244321}">
                <p14:modId xmlns:p14="http://schemas.microsoft.com/office/powerpoint/2010/main" val="3597424742"/>
              </p:ext>
            </p:extLst>
          </p:nvPr>
        </p:nvGraphicFramePr>
        <p:xfrm>
          <a:off x="467544" y="950825"/>
          <a:ext cx="8208912" cy="3002280"/>
        </p:xfrm>
        <a:graphic>
          <a:graphicData uri="http://schemas.openxmlformats.org/drawingml/2006/table">
            <a:tbl>
              <a:tblPr firstRow="1" bandRow="1">
                <a:tableStyleId>{FABFCF23-3B69-468F-B69F-88F6DE6A72F2}</a:tableStyleId>
              </a:tblPr>
              <a:tblGrid>
                <a:gridCol w="747645">
                  <a:extLst>
                    <a:ext uri="{9D8B030D-6E8A-4147-A177-3AD203B41FA5}">
                      <a16:colId xmlns:a16="http://schemas.microsoft.com/office/drawing/2014/main" val="20000"/>
                    </a:ext>
                  </a:extLst>
                </a:gridCol>
                <a:gridCol w="2273969">
                  <a:extLst>
                    <a:ext uri="{9D8B030D-6E8A-4147-A177-3AD203B41FA5}">
                      <a16:colId xmlns:a16="http://schemas.microsoft.com/office/drawing/2014/main" val="20001"/>
                    </a:ext>
                  </a:extLst>
                </a:gridCol>
                <a:gridCol w="5187298">
                  <a:extLst>
                    <a:ext uri="{9D8B030D-6E8A-4147-A177-3AD203B41FA5}">
                      <a16:colId xmlns:a16="http://schemas.microsoft.com/office/drawing/2014/main" val="20002"/>
                    </a:ext>
                  </a:extLst>
                </a:gridCol>
              </a:tblGrid>
              <a:tr h="370840">
                <a:tc>
                  <a:txBody>
                    <a:bodyPr/>
                    <a:lstStyle/>
                    <a:p>
                      <a:r>
                        <a:rPr lang="en-GB" dirty="0">
                          <a:latin typeface="Open Sans" panose="020B0606030504020204" pitchFamily="34" charset="0"/>
                          <a:ea typeface="Open Sans" panose="020B0606030504020204" pitchFamily="34" charset="0"/>
                          <a:cs typeface="Open Sans" panose="020B0606030504020204" pitchFamily="34" charset="0"/>
                        </a:rPr>
                        <a:t>Stage</a:t>
                      </a:r>
                    </a:p>
                  </a:txBody>
                  <a:tcPr/>
                </a:tc>
                <a:tc>
                  <a:txBody>
                    <a:bodyPr/>
                    <a:lstStyle/>
                    <a:p>
                      <a:r>
                        <a:rPr lang="en-GB" dirty="0">
                          <a:latin typeface="Open Sans" panose="020B0606030504020204" pitchFamily="34" charset="0"/>
                          <a:ea typeface="Open Sans" panose="020B0606030504020204" pitchFamily="34" charset="0"/>
                          <a:cs typeface="Open Sans" panose="020B0606030504020204" pitchFamily="34" charset="0"/>
                        </a:rPr>
                        <a:t>Role</a:t>
                      </a:r>
                    </a:p>
                  </a:txBody>
                  <a:tcPr/>
                </a:tc>
                <a:tc>
                  <a:txBody>
                    <a:bodyPr/>
                    <a:lstStyle/>
                    <a:p>
                      <a:r>
                        <a:rPr lang="en-GB" dirty="0">
                          <a:latin typeface="Open Sans" panose="020B0606030504020204" pitchFamily="34" charset="0"/>
                          <a:ea typeface="Open Sans" panose="020B0606030504020204" pitchFamily="34" charset="0"/>
                          <a:cs typeface="Open Sans" panose="020B0606030504020204" pitchFamily="34" charset="0"/>
                        </a:rPr>
                        <a:t>Staff Member(s)</a:t>
                      </a:r>
                    </a:p>
                  </a:txBody>
                  <a:tcPr/>
                </a:tc>
                <a:extLst>
                  <a:ext uri="{0D108BD9-81ED-4DB2-BD59-A6C34878D82A}">
                    <a16:rowId xmlns:a16="http://schemas.microsoft.com/office/drawing/2014/main" val="10000"/>
                  </a:ext>
                </a:extLst>
              </a:tr>
              <a:tr h="370840">
                <a:tc>
                  <a:txBody>
                    <a:bodyPr/>
                    <a:lstStyle/>
                    <a:p>
                      <a:r>
                        <a:rPr lang="en-GB" dirty="0">
                          <a:solidFill>
                            <a:schemeClr val="bg2"/>
                          </a:solidFill>
                          <a:latin typeface="Open Sans" panose="020B0606030504020204" pitchFamily="34" charset="0"/>
                          <a:ea typeface="Open Sans" panose="020B0606030504020204" pitchFamily="34" charset="0"/>
                          <a:cs typeface="Open Sans" panose="020B0606030504020204" pitchFamily="34" charset="0"/>
                        </a:rPr>
                        <a:t>1</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chemeClr val="bg2"/>
                          </a:solidFill>
                          <a:latin typeface="Open Sans" panose="020B0606030504020204" pitchFamily="34" charset="0"/>
                          <a:ea typeface="Open Sans" panose="020B0606030504020204" pitchFamily="34" charset="0"/>
                          <a:cs typeface="Open Sans" panose="020B0606030504020204" pitchFamily="34" charset="0"/>
                        </a:rPr>
                        <a:t>Class Teacher</a:t>
                      </a:r>
                      <a:endParaRPr lang="en-US" altLang="en-US" sz="1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US" dirty="0" err="1">
                          <a:solidFill>
                            <a:schemeClr val="bg2"/>
                          </a:solidFill>
                          <a:latin typeface="Open Sans" panose="020B0606030504020204" pitchFamily="34" charset="0"/>
                          <a:ea typeface="Open Sans" panose="020B0606030504020204" pitchFamily="34" charset="0"/>
                          <a:cs typeface="Open Sans" panose="020B0606030504020204" pitchFamily="34" charset="0"/>
                        </a:rPr>
                        <a:t>Mr</a:t>
                      </a:r>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 Gregory, </a:t>
                      </a:r>
                      <a:r>
                        <a:rPr lang="en-US" dirty="0" err="1">
                          <a:solidFill>
                            <a:schemeClr val="bg2"/>
                          </a:solidFill>
                          <a:latin typeface="Open Sans" panose="020B0606030504020204" pitchFamily="34" charset="0"/>
                          <a:ea typeface="Open Sans" panose="020B0606030504020204" pitchFamily="34" charset="0"/>
                          <a:cs typeface="Open Sans" panose="020B0606030504020204" pitchFamily="34" charset="0"/>
                        </a:rPr>
                        <a:t>Mrs</a:t>
                      </a:r>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 Colley, </a:t>
                      </a:r>
                      <a:r>
                        <a:rPr lang="en-US" dirty="0" err="1">
                          <a:solidFill>
                            <a:schemeClr val="bg2"/>
                          </a:solidFill>
                          <a:latin typeface="Open Sans" panose="020B0606030504020204" pitchFamily="34" charset="0"/>
                          <a:ea typeface="Open Sans" panose="020B0606030504020204" pitchFamily="34" charset="0"/>
                          <a:cs typeface="Open Sans" panose="020B0606030504020204" pitchFamily="34" charset="0"/>
                        </a:rPr>
                        <a:t>Mrs</a:t>
                      </a:r>
                      <a:r>
                        <a:rPr lang="en-US"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Bishop</a:t>
                      </a:r>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chemeClr val="bg2"/>
                          </a:solidFill>
                          <a:latin typeface="Open Sans" panose="020B0606030504020204" pitchFamily="34" charset="0"/>
                          <a:ea typeface="Open Sans" panose="020B0606030504020204" pitchFamily="34" charset="0"/>
                          <a:cs typeface="Open Sans" panose="020B0606030504020204" pitchFamily="34" charset="0"/>
                        </a:rPr>
                        <a:t>Mr</a:t>
                      </a:r>
                      <a:r>
                        <a:rPr lang="en-US"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r>
                        <a:rPr lang="en-US" baseline="0" dirty="0" err="1">
                          <a:solidFill>
                            <a:schemeClr val="bg2"/>
                          </a:solidFill>
                          <a:latin typeface="Open Sans" panose="020B0606030504020204" pitchFamily="34" charset="0"/>
                          <a:ea typeface="Open Sans" panose="020B0606030504020204" pitchFamily="34" charset="0"/>
                          <a:cs typeface="Open Sans" panose="020B0606030504020204" pitchFamily="34" charset="0"/>
                        </a:rPr>
                        <a:t>Imman</a:t>
                      </a:r>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 and </a:t>
                      </a:r>
                      <a:r>
                        <a:rPr lang="en-US" dirty="0" err="1">
                          <a:solidFill>
                            <a:schemeClr val="bg2"/>
                          </a:solidFill>
                          <a:latin typeface="Open Sans" panose="020B0606030504020204" pitchFamily="34" charset="0"/>
                          <a:ea typeface="Open Sans" panose="020B0606030504020204" pitchFamily="34" charset="0"/>
                          <a:cs typeface="Open Sans" panose="020B0606030504020204" pitchFamily="34" charset="0"/>
                        </a:rPr>
                        <a:t>Mr</a:t>
                      </a:r>
                      <a:r>
                        <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r>
                        <a:rPr lang="en-US" dirty="0" err="1">
                          <a:solidFill>
                            <a:schemeClr val="bg2"/>
                          </a:solidFill>
                          <a:latin typeface="Open Sans" panose="020B0606030504020204" pitchFamily="34" charset="0"/>
                          <a:ea typeface="Open Sans" panose="020B0606030504020204" pitchFamily="34" charset="0"/>
                          <a:cs typeface="Open Sans" panose="020B0606030504020204" pitchFamily="34" charset="0"/>
                        </a:rPr>
                        <a:t>Vaghela</a:t>
                      </a:r>
                      <a:endParaRPr lang="en-US"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0001"/>
                  </a:ext>
                </a:extLst>
              </a:tr>
              <a:tr h="370840">
                <a:tc>
                  <a:txBody>
                    <a:bodyPr/>
                    <a:lstStyle/>
                    <a:p>
                      <a:r>
                        <a:rPr lang="en-GB" dirty="0">
                          <a:solidFill>
                            <a:schemeClr val="bg2"/>
                          </a:solidFill>
                          <a:latin typeface="Open Sans" panose="020B0606030504020204" pitchFamily="34" charset="0"/>
                          <a:ea typeface="Open Sans" panose="020B0606030504020204" pitchFamily="34" charset="0"/>
                          <a:cs typeface="Open Sans" panose="020B0606030504020204" pitchFamily="34" charset="0"/>
                        </a:rPr>
                        <a:t>2</a:t>
                      </a:r>
                    </a:p>
                  </a:txBody>
                  <a:tcPr/>
                </a:tc>
                <a:tc>
                  <a:txBody>
                    <a:bodyPr/>
                    <a:lstStyle/>
                    <a:p>
                      <a:r>
                        <a:rPr lang="en-GB" dirty="0">
                          <a:solidFill>
                            <a:schemeClr val="bg2"/>
                          </a:solidFill>
                          <a:latin typeface="Open Sans" panose="020B0606030504020204" pitchFamily="34" charset="0"/>
                          <a:ea typeface="Open Sans" panose="020B0606030504020204" pitchFamily="34" charset="0"/>
                          <a:cs typeface="Open Sans" panose="020B0606030504020204" pitchFamily="34" charset="0"/>
                        </a:rPr>
                        <a:t>Year</a:t>
                      </a:r>
                      <a:r>
                        <a:rPr lang="en-GB"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Group Leaders</a:t>
                      </a:r>
                      <a:endParaRPr lang="en-GB"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GB" dirty="0">
                          <a:solidFill>
                            <a:schemeClr val="bg2"/>
                          </a:solidFill>
                          <a:latin typeface="Open Sans" panose="020B0606030504020204" pitchFamily="34" charset="0"/>
                          <a:ea typeface="Open Sans" panose="020B0606030504020204" pitchFamily="34" charset="0"/>
                          <a:cs typeface="Open Sans" panose="020B0606030504020204" pitchFamily="34" charset="0"/>
                        </a:rPr>
                        <a:t>Mr</a:t>
                      </a:r>
                      <a:r>
                        <a:rPr lang="en-GB"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Gregory and Mrs Bishop</a:t>
                      </a:r>
                      <a:endParaRPr lang="en-GB"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0002"/>
                  </a:ext>
                </a:extLst>
              </a:tr>
              <a:tr h="370840">
                <a:tc>
                  <a:txBody>
                    <a:bodyPr/>
                    <a:lstStyle/>
                    <a:p>
                      <a:r>
                        <a:rPr lang="en-GB" dirty="0">
                          <a:solidFill>
                            <a:schemeClr val="bg2"/>
                          </a:solidFill>
                          <a:latin typeface="Open Sans" panose="020B0606030504020204" pitchFamily="34" charset="0"/>
                          <a:ea typeface="Open Sans" panose="020B0606030504020204" pitchFamily="34" charset="0"/>
                          <a:cs typeface="Open Sans" panose="020B0606030504020204" pitchFamily="34" charset="0"/>
                        </a:rPr>
                        <a:t>3</a:t>
                      </a:r>
                    </a:p>
                  </a:txBody>
                  <a:tcPr/>
                </a:tc>
                <a:tc>
                  <a:txBody>
                    <a:bodyPr/>
                    <a:lstStyle/>
                    <a:p>
                      <a:r>
                        <a:rPr lang="en-GB" dirty="0">
                          <a:solidFill>
                            <a:schemeClr val="bg2"/>
                          </a:solidFill>
                          <a:latin typeface="Open Sans" panose="020B0606030504020204" pitchFamily="34" charset="0"/>
                          <a:ea typeface="Open Sans" panose="020B0606030504020204" pitchFamily="34" charset="0"/>
                          <a:cs typeface="Open Sans" panose="020B0606030504020204" pitchFamily="34" charset="0"/>
                        </a:rPr>
                        <a:t>Phase Leader</a:t>
                      </a:r>
                    </a:p>
                  </a:txBody>
                  <a:tcPr/>
                </a:tc>
                <a:tc>
                  <a:txBody>
                    <a:bodyPr/>
                    <a:lstStyle/>
                    <a:p>
                      <a:r>
                        <a:rPr lang="en-GB" dirty="0">
                          <a:solidFill>
                            <a:schemeClr val="bg2"/>
                          </a:solidFill>
                          <a:latin typeface="Open Sans" panose="020B0606030504020204" pitchFamily="34" charset="0"/>
                          <a:ea typeface="Open Sans" panose="020B0606030504020204" pitchFamily="34" charset="0"/>
                          <a:cs typeface="Open Sans" panose="020B0606030504020204" pitchFamily="34" charset="0"/>
                        </a:rPr>
                        <a:t>Mr</a:t>
                      </a:r>
                      <a:r>
                        <a:rPr lang="en-GB"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a:t>
                      </a:r>
                      <a:r>
                        <a:rPr lang="en-GB" baseline="0">
                          <a:solidFill>
                            <a:schemeClr val="bg2"/>
                          </a:solidFill>
                          <a:latin typeface="Open Sans" panose="020B0606030504020204" pitchFamily="34" charset="0"/>
                          <a:ea typeface="Open Sans" panose="020B0606030504020204" pitchFamily="34" charset="0"/>
                          <a:cs typeface="Open Sans" panose="020B0606030504020204" pitchFamily="34" charset="0"/>
                        </a:rPr>
                        <a:t>Beardsmore</a:t>
                      </a:r>
                      <a:endParaRPr lang="en-GB"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0003"/>
                  </a:ext>
                </a:extLst>
              </a:tr>
              <a:tr h="370840">
                <a:tc>
                  <a:txBody>
                    <a:bodyPr/>
                    <a:lstStyle/>
                    <a:p>
                      <a:r>
                        <a:rPr lang="en-GB" dirty="0">
                          <a:solidFill>
                            <a:schemeClr val="bg2"/>
                          </a:solidFill>
                          <a:latin typeface="Open Sans" panose="020B0606030504020204" pitchFamily="34" charset="0"/>
                          <a:ea typeface="Open Sans" panose="020B0606030504020204" pitchFamily="34" charset="0"/>
                          <a:cs typeface="Open Sans" panose="020B0606030504020204" pitchFamily="34" charset="0"/>
                        </a:rPr>
                        <a:t>4</a:t>
                      </a:r>
                    </a:p>
                  </a:txBody>
                  <a:tcPr/>
                </a:tc>
                <a:tc>
                  <a:txBody>
                    <a:bodyPr/>
                    <a:lstStyle/>
                    <a:p>
                      <a:r>
                        <a:rPr lang="en-GB" dirty="0">
                          <a:solidFill>
                            <a:schemeClr val="bg2"/>
                          </a:solidFill>
                          <a:latin typeface="Open Sans" panose="020B0606030504020204" pitchFamily="34" charset="0"/>
                          <a:ea typeface="Open Sans" panose="020B0606030504020204" pitchFamily="34" charset="0"/>
                          <a:cs typeface="Open Sans" panose="020B0606030504020204" pitchFamily="34" charset="0"/>
                        </a:rPr>
                        <a:t>Senior Leadership</a:t>
                      </a:r>
                      <a:r>
                        <a:rPr lang="en-GB"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Team</a:t>
                      </a:r>
                      <a:endParaRPr lang="en-GB"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r>
                        <a:rPr lang="en-GB" dirty="0">
                          <a:solidFill>
                            <a:schemeClr val="bg2"/>
                          </a:solidFill>
                          <a:latin typeface="Open Sans" panose="020B0606030504020204" pitchFamily="34" charset="0"/>
                          <a:ea typeface="Open Sans" panose="020B0606030504020204" pitchFamily="34" charset="0"/>
                          <a:cs typeface="Open Sans" panose="020B0606030504020204" pitchFamily="34" charset="0"/>
                        </a:rPr>
                        <a:t>Miss Kedzior</a:t>
                      </a:r>
                      <a:r>
                        <a:rPr lang="en-GB"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(Headteacher)</a:t>
                      </a:r>
                    </a:p>
                    <a:p>
                      <a:r>
                        <a:rPr lang="en-GB"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Mr </a:t>
                      </a:r>
                      <a:r>
                        <a:rPr lang="en-GB" baseline="0" dirty="0" err="1">
                          <a:solidFill>
                            <a:schemeClr val="bg2"/>
                          </a:solidFill>
                          <a:latin typeface="Open Sans" panose="020B0606030504020204" pitchFamily="34" charset="0"/>
                          <a:ea typeface="Open Sans" panose="020B0606030504020204" pitchFamily="34" charset="0"/>
                          <a:cs typeface="Open Sans" panose="020B0606030504020204" pitchFamily="34" charset="0"/>
                        </a:rPr>
                        <a:t>Beardsmore</a:t>
                      </a:r>
                      <a:r>
                        <a:rPr lang="en-GB"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(Deputy Headteacher)</a:t>
                      </a:r>
                    </a:p>
                    <a:p>
                      <a:r>
                        <a:rPr lang="en-GB"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Mrs Lawes or Mrs Colley (Senior Assistant Headteachers)</a:t>
                      </a:r>
                    </a:p>
                    <a:p>
                      <a:r>
                        <a:rPr lang="en-GB"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Mrs Nanda, Mrs </a:t>
                      </a:r>
                      <a:r>
                        <a:rPr lang="en-GB" baseline="0" dirty="0" err="1">
                          <a:solidFill>
                            <a:schemeClr val="bg2"/>
                          </a:solidFill>
                          <a:latin typeface="Open Sans" panose="020B0606030504020204" pitchFamily="34" charset="0"/>
                          <a:ea typeface="Open Sans" panose="020B0606030504020204" pitchFamily="34" charset="0"/>
                          <a:cs typeface="Open Sans" panose="020B0606030504020204" pitchFamily="34" charset="0"/>
                        </a:rPr>
                        <a:t>Elverstone</a:t>
                      </a:r>
                      <a:r>
                        <a:rPr lang="en-GB"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 or Mr Gregory (Assistant Headteachers)</a:t>
                      </a:r>
                    </a:p>
                    <a:p>
                      <a:r>
                        <a:rPr lang="en-GB" baseline="0" dirty="0">
                          <a:solidFill>
                            <a:schemeClr val="bg2"/>
                          </a:solidFill>
                          <a:latin typeface="Open Sans" panose="020B0606030504020204" pitchFamily="34" charset="0"/>
                          <a:ea typeface="Open Sans" panose="020B0606030504020204" pitchFamily="34" charset="0"/>
                          <a:cs typeface="Open Sans" panose="020B0606030504020204" pitchFamily="34" charset="0"/>
                        </a:rPr>
                        <a:t>Mr Holder (Business Manager)</a:t>
                      </a:r>
                      <a:endParaRPr lang="en-GB"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10004"/>
                  </a:ext>
                </a:extLst>
              </a:tr>
            </a:tbl>
          </a:graphicData>
        </a:graphic>
      </p:graphicFrame>
      <p:sp>
        <p:nvSpPr>
          <p:cNvPr id="3" name="Rectangle 2">
            <a:extLst>
              <a:ext uri="{FF2B5EF4-FFF2-40B4-BE49-F238E27FC236}">
                <a16:creationId xmlns:a16="http://schemas.microsoft.com/office/drawing/2014/main" id="{CC430017-91DA-D2CC-7D49-48B2EB85634F}"/>
              </a:ext>
            </a:extLst>
          </p:cNvPr>
          <p:cNvSpPr/>
          <p:nvPr/>
        </p:nvSpPr>
        <p:spPr>
          <a:xfrm>
            <a:off x="214698" y="3930697"/>
            <a:ext cx="8808985" cy="954107"/>
          </a:xfrm>
          <a:prstGeom prst="rect">
            <a:avLst/>
          </a:prstGeom>
        </p:spPr>
        <p:txBody>
          <a:bodyPr wrap="square">
            <a:spAutoFit/>
          </a:bodyPr>
          <a:lstStyle/>
          <a:p>
            <a:pPr>
              <a:defRPr/>
            </a:pPr>
            <a:r>
              <a:rPr lang="en-US" alt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Please ensure you speak to the relevant member of staff. Arrange an appointment to speak to them by booking an appointment through the school office on 0116 262 4003. They may not be available at the end of the day due to other meetings or school events so please let them or the office know you wish to speak to them and what it is regarding.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6" name="Google Shape;2136;p39">
            <a:extLst>
              <a:ext uri="{FF2B5EF4-FFF2-40B4-BE49-F238E27FC236}">
                <a16:creationId xmlns:a16="http://schemas.microsoft.com/office/drawing/2014/main" id="{78F468EA-4B38-D60F-6E5B-ABF04D172584}"/>
              </a:ext>
            </a:extLst>
          </p:cNvPr>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Year 6 Assessment Information</a:t>
            </a:r>
            <a:endParaRPr dirty="0"/>
          </a:p>
        </p:txBody>
      </p:sp>
      <p:sp>
        <p:nvSpPr>
          <p:cNvPr id="4" name="Google Shape;2809;p65">
            <a:extLst>
              <a:ext uri="{FF2B5EF4-FFF2-40B4-BE49-F238E27FC236}">
                <a16:creationId xmlns:a16="http://schemas.microsoft.com/office/drawing/2014/main" id="{5CE720D7-88A6-51D2-459A-658A35507E24}"/>
              </a:ext>
            </a:extLst>
          </p:cNvPr>
          <p:cNvSpPr txBox="1">
            <a:spLocks/>
          </p:cNvSpPr>
          <p:nvPr/>
        </p:nvSpPr>
        <p:spPr>
          <a:xfrm>
            <a:off x="651420" y="1552290"/>
            <a:ext cx="7704000" cy="2657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Open Sans"/>
              <a:buNone/>
              <a:defRPr sz="1600" b="0" i="0" u="none" strike="noStrike" cap="none">
                <a:solidFill>
                  <a:schemeClr val="dk2"/>
                </a:solidFill>
                <a:latin typeface="Open Sans"/>
                <a:ea typeface="Open Sans"/>
                <a:cs typeface="Open Sans"/>
                <a:sym typeface="Open Sans"/>
              </a:defRPr>
            </a:lvl1pPr>
            <a:lvl2pPr marL="914400" marR="0" lvl="1"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a:buFont typeface="Open Sans"/>
              <a:buChar char="●"/>
            </a:pPr>
            <a:r>
              <a:rPr lang="en-US" sz="1800" dirty="0">
                <a:solidFill>
                  <a:schemeClr val="bg2"/>
                </a:solidFill>
              </a:rPr>
              <a:t>Key Stage 2 tests</a:t>
            </a:r>
          </a:p>
          <a:p>
            <a:pPr marL="139700" indent="0"/>
            <a:endParaRPr lang="en-US" sz="1800" dirty="0">
              <a:solidFill>
                <a:schemeClr val="bg2"/>
              </a:solidFill>
            </a:endParaRPr>
          </a:p>
          <a:p>
            <a:pPr>
              <a:buFont typeface="Open Sans"/>
              <a:buChar char="●"/>
            </a:pPr>
            <a:r>
              <a:rPr lang="en-US" sz="1800" dirty="0">
                <a:solidFill>
                  <a:schemeClr val="bg2"/>
                </a:solidFill>
              </a:rPr>
              <a:t>The statutory Key Stage 2 tests are timetabled from Monday 11</a:t>
            </a:r>
            <a:r>
              <a:rPr lang="en-US" sz="1800" baseline="30000" dirty="0">
                <a:solidFill>
                  <a:schemeClr val="bg2"/>
                </a:solidFill>
              </a:rPr>
              <a:t>th</a:t>
            </a:r>
            <a:r>
              <a:rPr lang="en-US" sz="1800" dirty="0">
                <a:solidFill>
                  <a:schemeClr val="bg2"/>
                </a:solidFill>
              </a:rPr>
              <a:t> May to Thursday 14</a:t>
            </a:r>
            <a:r>
              <a:rPr lang="en-US" sz="1800" baseline="30000" dirty="0">
                <a:solidFill>
                  <a:schemeClr val="bg2"/>
                </a:solidFill>
              </a:rPr>
              <a:t>th</a:t>
            </a:r>
            <a:r>
              <a:rPr lang="en-US" sz="1800" dirty="0">
                <a:solidFill>
                  <a:schemeClr val="bg2"/>
                </a:solidFill>
              </a:rPr>
              <a:t> May 2026</a:t>
            </a:r>
          </a:p>
          <a:p>
            <a:pPr>
              <a:buFont typeface="Open Sans"/>
              <a:buChar char="●"/>
            </a:pPr>
            <a:endParaRPr lang="en-US" sz="1800" dirty="0">
              <a:solidFill>
                <a:schemeClr val="bg2"/>
              </a:solidFill>
            </a:endParaRPr>
          </a:p>
          <a:p>
            <a:pPr>
              <a:buFont typeface="Open Sans"/>
              <a:buChar char="●"/>
            </a:pPr>
            <a:r>
              <a:rPr lang="en-US" sz="1800" dirty="0">
                <a:solidFill>
                  <a:schemeClr val="bg2"/>
                </a:solidFill>
              </a:rPr>
              <a:t>Further information will follow at a later date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6" name="Google Shape;2136;p39">
            <a:extLst>
              <a:ext uri="{FF2B5EF4-FFF2-40B4-BE49-F238E27FC236}">
                <a16:creationId xmlns:a16="http://schemas.microsoft.com/office/drawing/2014/main" id="{CE2A9913-E309-DF06-453E-F52FFDC441D8}"/>
              </a:ext>
            </a:extLst>
          </p:cNvPr>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English</a:t>
            </a:r>
            <a:endParaRPr dirty="0"/>
          </a:p>
        </p:txBody>
      </p:sp>
      <p:sp>
        <p:nvSpPr>
          <p:cNvPr id="7" name="Google Shape;2809;p65">
            <a:extLst>
              <a:ext uri="{FF2B5EF4-FFF2-40B4-BE49-F238E27FC236}">
                <a16:creationId xmlns:a16="http://schemas.microsoft.com/office/drawing/2014/main" id="{1FB571CC-3804-0216-DD33-BAED09E818FB}"/>
              </a:ext>
            </a:extLst>
          </p:cNvPr>
          <p:cNvSpPr txBox="1">
            <a:spLocks noGrp="1"/>
          </p:cNvSpPr>
          <p:nvPr>
            <p:ph type="subTitle" idx="1"/>
          </p:nvPr>
        </p:nvSpPr>
        <p:spPr>
          <a:xfrm>
            <a:off x="720000" y="950909"/>
            <a:ext cx="7981088" cy="2657700"/>
          </a:xfrm>
          <a:prstGeom prst="rect">
            <a:avLst/>
          </a:prstGeom>
        </p:spPr>
        <p:txBody>
          <a:bodyPr spcFirstLastPara="1" wrap="square" lIns="91425" tIns="91425" rIns="91425" bIns="91425" anchor="t" anchorCtr="0">
            <a:noAutofit/>
          </a:bodyPr>
          <a:lstStyle/>
          <a:p>
            <a:pPr marL="87313" indent="0" algn="l" fontAlgn="auto">
              <a:spcAft>
                <a:spcPts val="0"/>
              </a:spcAft>
              <a:defRPr/>
            </a:pPr>
            <a:r>
              <a:rPr lang="en-US" altLang="en-US" dirty="0"/>
              <a:t>English is taught through a novel study approach. Our year group </a:t>
            </a:r>
            <a:r>
              <a:rPr lang="en-US" altLang="en-US" dirty="0">
                <a:solidFill>
                  <a:schemeClr val="bg2"/>
                </a:solidFill>
              </a:rPr>
              <a:t>has 5 </a:t>
            </a:r>
            <a:r>
              <a:rPr lang="en-US" altLang="en-US" dirty="0"/>
              <a:t>novels/picture books and 1 non-fiction unit which links with our topics. Lessons follow the course of the book and produce lots of learning opportunities. </a:t>
            </a:r>
          </a:p>
          <a:p>
            <a:pPr marL="87313" indent="0" algn="l" fontAlgn="auto">
              <a:spcAft>
                <a:spcPts val="0"/>
              </a:spcAft>
              <a:defRPr/>
            </a:pPr>
            <a:r>
              <a:rPr lang="en-US" altLang="en-US" dirty="0"/>
              <a:t>Children work against a list of ‘Non-Negotiables’ to help them with their writing. If children include the ‘Non-Negotiables’ in their writing across the year in a variety of texts, then they will achieve age-related expectations at the end of the year. The ‘Non-Negotiables’ are on display in classrooms, stuck in their English books and laminated copies are on the tables to support their learning. </a:t>
            </a:r>
          </a:p>
          <a:p>
            <a:pPr marL="87313" indent="0" algn="l" fontAlgn="auto">
              <a:spcAft>
                <a:spcPts val="0"/>
              </a:spcAft>
              <a:defRPr/>
            </a:pPr>
            <a:r>
              <a:rPr lang="en-US" altLang="en-US" dirty="0"/>
              <a:t>Cursive handwriting is taught across the school. </a:t>
            </a:r>
          </a:p>
          <a:p>
            <a:pPr marL="87313" indent="0" algn="l" fontAlgn="auto">
              <a:spcAft>
                <a:spcPts val="0"/>
              </a:spcAft>
              <a:defRPr/>
            </a:pPr>
            <a:r>
              <a:rPr lang="en-US" altLang="en-US" dirty="0"/>
              <a:t>Handwriting is taught every day during English lessons. </a:t>
            </a:r>
          </a:p>
        </p:txBody>
      </p:sp>
      <p:pic>
        <p:nvPicPr>
          <p:cNvPr id="8" name="Picture 7" descr="C:\Users\hmorris\AppData\Local\Microsoft\Windows\Temporary Internet Files\Content.IE5\0H47JHDY\1418356483241[1].jpg">
            <a:extLst>
              <a:ext uri="{FF2B5EF4-FFF2-40B4-BE49-F238E27FC236}">
                <a16:creationId xmlns:a16="http://schemas.microsoft.com/office/drawing/2014/main" id="{28BAA239-920F-A907-1B1C-CE47E39683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371" y="3794926"/>
            <a:ext cx="38100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How creative writing helps teens cope with COVID">
            <a:extLst>
              <a:ext uri="{FF2B5EF4-FFF2-40B4-BE49-F238E27FC236}">
                <a16:creationId xmlns:a16="http://schemas.microsoft.com/office/drawing/2014/main" id="{9B8B0471-4C8C-2D8A-450A-AD37A9CFF1A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24916">
            <a:off x="6102576" y="2694034"/>
            <a:ext cx="3498021" cy="2597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6" name="Google Shape;2136;p39">
            <a:extLst>
              <a:ext uri="{FF2B5EF4-FFF2-40B4-BE49-F238E27FC236}">
                <a16:creationId xmlns:a16="http://schemas.microsoft.com/office/drawing/2014/main" id="{CE2A9913-E309-DF06-453E-F52FFDC441D8}"/>
              </a:ext>
            </a:extLst>
          </p:cNvPr>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Reading</a:t>
            </a:r>
            <a:endParaRPr dirty="0"/>
          </a:p>
        </p:txBody>
      </p:sp>
      <p:pic>
        <p:nvPicPr>
          <p:cNvPr id="3074" name="Picture 2" descr="8 Tips to Help Students Build Better Reading Skills">
            <a:extLst>
              <a:ext uri="{FF2B5EF4-FFF2-40B4-BE49-F238E27FC236}">
                <a16:creationId xmlns:a16="http://schemas.microsoft.com/office/drawing/2014/main" id="{DD726EB6-BBC0-E253-210E-7560DF428A80}"/>
              </a:ext>
            </a:extLst>
          </p:cNvPr>
          <p:cNvPicPr>
            <a:picLocks noChangeAspect="1" noChangeArrowheads="1"/>
          </p:cNvPicPr>
          <p:nvPr/>
        </p:nvPicPr>
        <p:blipFill rotWithShape="1">
          <a:blip r:embed="rId3">
            <a:clrChange>
              <a:clrFrom>
                <a:srgbClr val="F2F7FF"/>
              </a:clrFrom>
              <a:clrTo>
                <a:srgbClr val="F2F7FF">
                  <a:alpha val="0"/>
                </a:srgbClr>
              </a:clrTo>
            </a:clrChange>
            <a:extLst>
              <a:ext uri="{28A0092B-C50C-407E-A947-70E740481C1C}">
                <a14:useLocalDpi xmlns:a14="http://schemas.microsoft.com/office/drawing/2010/main" val="0"/>
              </a:ext>
            </a:extLst>
          </a:blip>
          <a:srcRect l="21391" r="21391" b="6076"/>
          <a:stretch/>
        </p:blipFill>
        <p:spPr bwMode="auto">
          <a:xfrm>
            <a:off x="6515437" y="2790908"/>
            <a:ext cx="2731929" cy="2242268"/>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2809;p65">
            <a:extLst>
              <a:ext uri="{FF2B5EF4-FFF2-40B4-BE49-F238E27FC236}">
                <a16:creationId xmlns:a16="http://schemas.microsoft.com/office/drawing/2014/main" id="{1FB571CC-3804-0216-DD33-BAED09E818FB}"/>
              </a:ext>
            </a:extLst>
          </p:cNvPr>
          <p:cNvSpPr txBox="1">
            <a:spLocks noGrp="1"/>
          </p:cNvSpPr>
          <p:nvPr>
            <p:ph type="subTitle" idx="1"/>
          </p:nvPr>
        </p:nvSpPr>
        <p:spPr>
          <a:xfrm>
            <a:off x="720000" y="950909"/>
            <a:ext cx="7704000" cy="2657700"/>
          </a:xfrm>
          <a:prstGeom prst="rect">
            <a:avLst/>
          </a:prstGeom>
        </p:spPr>
        <p:txBody>
          <a:bodyPr spcFirstLastPara="1" wrap="square" lIns="91425" tIns="91425" rIns="91425" bIns="91425" anchor="t" anchorCtr="0">
            <a:noAutofit/>
          </a:bodyPr>
          <a:lstStyle/>
          <a:p>
            <a:pPr marL="285750" indent="-285750" algn="l">
              <a:buFont typeface="Arial" pitchFamily="34" charset="0"/>
              <a:buChar char="•"/>
              <a:defRPr/>
            </a:pPr>
            <a:r>
              <a:rPr lang="en-GB" altLang="en-US" sz="1600" dirty="0">
                <a:solidFill>
                  <a:schemeClr val="bg2"/>
                </a:solidFill>
              </a:rPr>
              <a:t>Children should be reading for 20 minutes each evening to help continue their progress. Each year group has a different length of time, which you can find in the appendix to our Reading Policy on the next slide.</a:t>
            </a:r>
          </a:p>
          <a:p>
            <a:pPr marL="285750" indent="-285750" algn="l">
              <a:buFont typeface="Arial" pitchFamily="34" charset="0"/>
              <a:buChar char="•"/>
              <a:defRPr/>
            </a:pPr>
            <a:r>
              <a:rPr lang="en-GB" dirty="0">
                <a:solidFill>
                  <a:schemeClr val="bg2"/>
                </a:solidFill>
              </a:rPr>
              <a:t>All children will be given a reading journal at the start of the year to record their reading practice. This should be used daily.</a:t>
            </a:r>
          </a:p>
          <a:p>
            <a:pPr marL="285750" indent="-285750" algn="l">
              <a:buFont typeface="Arial" pitchFamily="34" charset="0"/>
              <a:buChar char="•"/>
              <a:defRPr/>
            </a:pPr>
            <a:r>
              <a:rPr lang="en-GB" dirty="0">
                <a:solidFill>
                  <a:schemeClr val="bg2"/>
                </a:solidFill>
              </a:rPr>
              <a:t>Children will earn ‘All Start Reading Hero’ points every time they read and bring their journals back to school. These points are logged on Class Dojo and can be traded for prizes throughout the year. </a:t>
            </a:r>
          </a:p>
          <a:p>
            <a:pPr marL="285750" indent="-285750" algn="l">
              <a:buFont typeface="Arial" pitchFamily="34" charset="0"/>
              <a:buChar char="•"/>
              <a:defRPr/>
            </a:pPr>
            <a:r>
              <a:rPr lang="en-US" altLang="en-US" sz="1600" dirty="0">
                <a:solidFill>
                  <a:schemeClr val="bg2"/>
                </a:solidFill>
                <a:cs typeface="Arial" pitchFamily="34" charset="0"/>
              </a:rPr>
              <a:t>The library will be reopened as soon as possible, with our volunteer librarians returning to A.R.H. this year. All classes will visit the library once a week.</a:t>
            </a:r>
          </a:p>
        </p:txBody>
      </p:sp>
      <p:sp>
        <p:nvSpPr>
          <p:cNvPr id="3" name="TextBox 2">
            <a:extLst>
              <a:ext uri="{FF2B5EF4-FFF2-40B4-BE49-F238E27FC236}">
                <a16:creationId xmlns:a16="http://schemas.microsoft.com/office/drawing/2014/main" id="{F25D6AAA-7A3C-263B-8432-515429ABBA38}"/>
              </a:ext>
            </a:extLst>
          </p:cNvPr>
          <p:cNvSpPr txBox="1"/>
          <p:nvPr/>
        </p:nvSpPr>
        <p:spPr>
          <a:xfrm>
            <a:off x="736645" y="3777092"/>
            <a:ext cx="6077811" cy="830997"/>
          </a:xfrm>
          <a:prstGeom prst="rect">
            <a:avLst/>
          </a:prstGeom>
          <a:noFill/>
        </p:spPr>
        <p:txBody>
          <a:bodyPr wrap="square">
            <a:spAutoFit/>
          </a:bodyPr>
          <a:lstStyle/>
          <a:p>
            <a:pPr algn="l">
              <a:defRPr/>
            </a:pPr>
            <a:r>
              <a:rPr lang="en-US" altLang="en-US" sz="1600" dirty="0">
                <a:solidFill>
                  <a:schemeClr val="bg2"/>
                </a:solidFill>
                <a:latin typeface="Open Sans" panose="020B0606030504020204" pitchFamily="34" charset="0"/>
                <a:ea typeface="Open Sans" panose="020B0606030504020204" pitchFamily="34" charset="0"/>
                <a:cs typeface="Open Sans" panose="020B0606030504020204" pitchFamily="34" charset="0"/>
              </a:rPr>
              <a:t>If you have any further questions about English at Alderman Richard Hallam, please do not hesitate to contact our English Leads, Miss Underwood and </a:t>
            </a:r>
            <a:r>
              <a:rPr lang="en-US" altLang="en-US" sz="1600" dirty="0" err="1">
                <a:solidFill>
                  <a:schemeClr val="bg2"/>
                </a:solidFill>
                <a:latin typeface="Open Sans" panose="020B0606030504020204" pitchFamily="34" charset="0"/>
                <a:ea typeface="Open Sans" panose="020B0606030504020204" pitchFamily="34" charset="0"/>
                <a:cs typeface="Open Sans" panose="020B0606030504020204" pitchFamily="34" charset="0"/>
              </a:rPr>
              <a:t>Mrs</a:t>
            </a:r>
            <a:r>
              <a:rPr lang="en-US" altLang="en-US" sz="1600" dirty="0">
                <a:solidFill>
                  <a:schemeClr val="bg2"/>
                </a:solidFill>
                <a:latin typeface="Open Sans" panose="020B0606030504020204" pitchFamily="34" charset="0"/>
                <a:ea typeface="Open Sans" panose="020B0606030504020204" pitchFamily="34" charset="0"/>
                <a:cs typeface="Open Sans" panose="020B0606030504020204" pitchFamily="34" charset="0"/>
              </a:rPr>
              <a:t> Heaney-Fitzgerald.</a:t>
            </a:r>
          </a:p>
        </p:txBody>
      </p:sp>
    </p:spTree>
    <p:extLst>
      <p:ext uri="{BB962C8B-B14F-4D97-AF65-F5344CB8AC3E}">
        <p14:creationId xmlns:p14="http://schemas.microsoft.com/office/powerpoint/2010/main" val="3201133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6" name="Google Shape;2136;p39">
            <a:extLst>
              <a:ext uri="{FF2B5EF4-FFF2-40B4-BE49-F238E27FC236}">
                <a16:creationId xmlns:a16="http://schemas.microsoft.com/office/drawing/2014/main" id="{CE2A9913-E309-DF06-453E-F52FFDC441D8}"/>
              </a:ext>
            </a:extLst>
          </p:cNvPr>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Home Reading Expectations</a:t>
            </a:r>
            <a:endParaRPr dirty="0"/>
          </a:p>
        </p:txBody>
      </p:sp>
      <p:pic>
        <p:nvPicPr>
          <p:cNvPr id="5" name="Picture 5">
            <a:extLst>
              <a:ext uri="{FF2B5EF4-FFF2-40B4-BE49-F238E27FC236}">
                <a16:creationId xmlns:a16="http://schemas.microsoft.com/office/drawing/2014/main" id="{2150C49E-4A4B-D1A5-1266-45BC0F1EA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5454"/>
          <a:stretch>
            <a:fillRect/>
          </a:stretch>
        </p:blipFill>
        <p:spPr bwMode="auto">
          <a:xfrm>
            <a:off x="1377782" y="1249589"/>
            <a:ext cx="6388436" cy="2503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8 Tips to Help Students Build Better Reading Skills">
            <a:extLst>
              <a:ext uri="{FF2B5EF4-FFF2-40B4-BE49-F238E27FC236}">
                <a16:creationId xmlns:a16="http://schemas.microsoft.com/office/drawing/2014/main" id="{DD726EB6-BBC0-E253-210E-7560DF428A80}"/>
              </a:ext>
            </a:extLst>
          </p:cNvPr>
          <p:cNvPicPr>
            <a:picLocks noChangeAspect="1" noChangeArrowheads="1"/>
          </p:cNvPicPr>
          <p:nvPr/>
        </p:nvPicPr>
        <p:blipFill rotWithShape="1">
          <a:blip r:embed="rId4">
            <a:clrChange>
              <a:clrFrom>
                <a:srgbClr val="F2F7FF"/>
              </a:clrFrom>
              <a:clrTo>
                <a:srgbClr val="F2F7FF">
                  <a:alpha val="0"/>
                </a:srgbClr>
              </a:clrTo>
            </a:clrChange>
            <a:extLst>
              <a:ext uri="{28A0092B-C50C-407E-A947-70E740481C1C}">
                <a14:useLocalDpi xmlns:a14="http://schemas.microsoft.com/office/drawing/2010/main" val="0"/>
              </a:ext>
            </a:extLst>
          </a:blip>
          <a:srcRect l="21391" r="21391" b="6076"/>
          <a:stretch/>
        </p:blipFill>
        <p:spPr bwMode="auto">
          <a:xfrm>
            <a:off x="6515437" y="2790908"/>
            <a:ext cx="2731929" cy="224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6623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41" name="Google Shape;2141;p40"/>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Mathematics</a:t>
            </a:r>
            <a:endParaRPr dirty="0"/>
          </a:p>
        </p:txBody>
      </p:sp>
      <p:sp>
        <p:nvSpPr>
          <p:cNvPr id="3" name="Google Shape;2809;p65">
            <a:extLst>
              <a:ext uri="{FF2B5EF4-FFF2-40B4-BE49-F238E27FC236}">
                <a16:creationId xmlns:a16="http://schemas.microsoft.com/office/drawing/2014/main" id="{E05D2560-27A3-84E9-9AAB-5094AAA2ED7D}"/>
              </a:ext>
            </a:extLst>
          </p:cNvPr>
          <p:cNvSpPr txBox="1">
            <a:spLocks noGrp="1"/>
          </p:cNvSpPr>
          <p:nvPr>
            <p:ph type="subTitle" idx="1"/>
          </p:nvPr>
        </p:nvSpPr>
        <p:spPr>
          <a:xfrm>
            <a:off x="720000" y="950909"/>
            <a:ext cx="7704000" cy="2657700"/>
          </a:xfrm>
          <a:prstGeom prst="rect">
            <a:avLst/>
          </a:prstGeom>
        </p:spPr>
        <p:txBody>
          <a:bodyPr spcFirstLastPara="1" wrap="square" lIns="91425" tIns="91425" rIns="91425" bIns="91425" anchor="t" anchorCtr="0">
            <a:noAutofit/>
          </a:bodyPr>
          <a:lstStyle/>
          <a:p>
            <a:pPr marL="87313" indent="0">
              <a:buFontTx/>
              <a:buNone/>
              <a:defRPr/>
            </a:pPr>
            <a:r>
              <a:rPr lang="en-GB" altLang="en-US" sz="1600" dirty="0">
                <a:solidFill>
                  <a:schemeClr val="bg2"/>
                </a:solidFill>
                <a:latin typeface="Calibri" pitchFamily="34" charset="0"/>
                <a:cs typeface="Calibri" pitchFamily="34" charset="0"/>
              </a:rPr>
              <a:t>At our school, Mathematics is taught as a whole class in mixed abilities. </a:t>
            </a:r>
          </a:p>
          <a:p>
            <a:pPr marL="87313" indent="0">
              <a:buFontTx/>
              <a:buNone/>
              <a:defRPr/>
            </a:pPr>
            <a:r>
              <a:rPr lang="en-GB" altLang="en-US" sz="1600" dirty="0">
                <a:solidFill>
                  <a:schemeClr val="bg2"/>
                </a:solidFill>
                <a:latin typeface="Calibri" pitchFamily="34" charset="0"/>
                <a:cs typeface="Calibri" pitchFamily="34" charset="0"/>
              </a:rPr>
              <a:t>Our lessons will be taught with a Mastery approach which ensure that </a:t>
            </a:r>
            <a:r>
              <a:rPr lang="en-GB" altLang="en-US" sz="1600" i="1" dirty="0">
                <a:solidFill>
                  <a:schemeClr val="bg2"/>
                </a:solidFill>
                <a:latin typeface="Calibri" pitchFamily="34" charset="0"/>
                <a:cs typeface="Calibri" pitchFamily="34" charset="0"/>
              </a:rPr>
              <a:t>all children in class are working in the same direction trying to achieve the same objective</a:t>
            </a:r>
            <a:r>
              <a:rPr lang="en-GB" altLang="en-US" sz="1600" dirty="0">
                <a:solidFill>
                  <a:schemeClr val="bg2"/>
                </a:solidFill>
                <a:latin typeface="Calibri" pitchFamily="34" charset="0"/>
                <a:cs typeface="Calibri" pitchFamily="34" charset="0"/>
              </a:rPr>
              <a:t>. </a:t>
            </a:r>
          </a:p>
          <a:p>
            <a:pPr marL="87313" indent="0">
              <a:buFontTx/>
              <a:buNone/>
              <a:defRPr/>
            </a:pPr>
            <a:r>
              <a:rPr lang="en-GB" altLang="en-US" sz="1600" dirty="0">
                <a:solidFill>
                  <a:schemeClr val="bg2"/>
                </a:solidFill>
                <a:latin typeface="Calibri" pitchFamily="34" charset="0"/>
                <a:cs typeface="Calibri" pitchFamily="34" charset="0"/>
              </a:rPr>
              <a:t>Through highly effective teaching, our children will be taught a range of skills in lessons which will promote </a:t>
            </a:r>
            <a:r>
              <a:rPr lang="en-GB" altLang="en-US" sz="1600" u="sng" dirty="0">
                <a:solidFill>
                  <a:schemeClr val="bg2"/>
                </a:solidFill>
                <a:effectLst>
                  <a:outerShdw blurRad="38100" dist="38100" dir="2700000" algn="tl">
                    <a:srgbClr val="C0C0C0"/>
                  </a:outerShdw>
                </a:effectLst>
                <a:latin typeface="Calibri" pitchFamily="34" charset="0"/>
                <a:cs typeface="Calibri" pitchFamily="34" charset="0"/>
              </a:rPr>
              <a:t>making links, problem solving and reasoning</a:t>
            </a:r>
            <a:r>
              <a:rPr lang="en-GB" altLang="en-US" sz="1600" dirty="0">
                <a:solidFill>
                  <a:schemeClr val="bg2"/>
                </a:solidFill>
                <a:latin typeface="Calibri" pitchFamily="34" charset="0"/>
                <a:cs typeface="Calibri" pitchFamily="34" charset="0"/>
              </a:rPr>
              <a:t>. </a:t>
            </a:r>
          </a:p>
          <a:p>
            <a:pPr marL="87313" indent="0">
              <a:buFontTx/>
              <a:buNone/>
              <a:defRPr/>
            </a:pPr>
            <a:endParaRPr lang="en-GB" altLang="en-US" sz="1600" dirty="0">
              <a:solidFill>
                <a:schemeClr val="bg2"/>
              </a:solidFill>
              <a:latin typeface="Calibri" pitchFamily="34" charset="0"/>
              <a:cs typeface="Calibri" pitchFamily="34" charset="0"/>
            </a:endParaRPr>
          </a:p>
          <a:p>
            <a:pPr marL="87313" indent="0">
              <a:buFontTx/>
              <a:buNone/>
              <a:defRPr/>
            </a:pPr>
            <a:r>
              <a:rPr lang="en-GB" altLang="en-US" sz="1600" dirty="0">
                <a:solidFill>
                  <a:schemeClr val="bg2"/>
                </a:solidFill>
                <a:latin typeface="Calibri" pitchFamily="34" charset="0"/>
                <a:cs typeface="Calibri" pitchFamily="34" charset="0"/>
              </a:rPr>
              <a:t>If you would like to help your child at home, please use our calculation policy, which provides examples of how to support your child as well as resources we shall be using. </a:t>
            </a:r>
          </a:p>
          <a:p>
            <a:pPr marL="87313" indent="0">
              <a:buFontTx/>
              <a:buNone/>
              <a:defRPr/>
            </a:pPr>
            <a:r>
              <a:rPr lang="en-GB" altLang="en-US" sz="1600" dirty="0">
                <a:solidFill>
                  <a:schemeClr val="bg2"/>
                </a:solidFill>
                <a:latin typeface="Calibri" pitchFamily="34" charset="0"/>
                <a:cs typeface="Calibri" pitchFamily="34" charset="0"/>
              </a:rPr>
              <a:t>The Mathematics team organise three maths weeks a year so keep a look out for these!</a:t>
            </a:r>
          </a:p>
        </p:txBody>
      </p:sp>
      <p:sp>
        <p:nvSpPr>
          <p:cNvPr id="4" name="TextBox 3">
            <a:extLst>
              <a:ext uri="{FF2B5EF4-FFF2-40B4-BE49-F238E27FC236}">
                <a16:creationId xmlns:a16="http://schemas.microsoft.com/office/drawing/2014/main" id="{E692295A-C6C2-8DB4-FB84-A15127AE6524}"/>
              </a:ext>
            </a:extLst>
          </p:cNvPr>
          <p:cNvSpPr txBox="1"/>
          <p:nvPr/>
        </p:nvSpPr>
        <p:spPr>
          <a:xfrm>
            <a:off x="823730" y="3387048"/>
            <a:ext cx="6077811" cy="738664"/>
          </a:xfrm>
          <a:prstGeom prst="rect">
            <a:avLst/>
          </a:prstGeom>
          <a:noFill/>
        </p:spPr>
        <p:txBody>
          <a:bodyPr wrap="square">
            <a:spAutoFit/>
          </a:bodyPr>
          <a:lstStyle/>
          <a:p>
            <a:pPr algn="l">
              <a:defRPr/>
            </a:pPr>
            <a:r>
              <a:rPr lang="en-US" alt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If you have any further questions about Mathematics at A.R.H, please do not hesitate to contact our </a:t>
            </a:r>
            <a:r>
              <a:rPr lang="en-US" altLang="en-US" dirty="0" err="1">
                <a:solidFill>
                  <a:schemeClr val="bg2"/>
                </a:solidFill>
                <a:latin typeface="Open Sans" panose="020B0606030504020204" pitchFamily="34" charset="0"/>
                <a:ea typeface="Open Sans" panose="020B0606030504020204" pitchFamily="34" charset="0"/>
                <a:cs typeface="Open Sans" panose="020B0606030504020204" pitchFamily="34" charset="0"/>
              </a:rPr>
              <a:t>Maths</a:t>
            </a:r>
            <a:r>
              <a:rPr lang="en-US" alt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 Leads, </a:t>
            </a:r>
            <a:r>
              <a:rPr lang="en-US" altLang="en-US" dirty="0" err="1">
                <a:solidFill>
                  <a:schemeClr val="bg2"/>
                </a:solidFill>
                <a:latin typeface="Open Sans" panose="020B0606030504020204" pitchFamily="34" charset="0"/>
                <a:ea typeface="Open Sans" panose="020B0606030504020204" pitchFamily="34" charset="0"/>
                <a:cs typeface="Open Sans" panose="020B0606030504020204" pitchFamily="34" charset="0"/>
              </a:rPr>
              <a:t>Mrs</a:t>
            </a:r>
            <a:r>
              <a:rPr lang="en-US" alt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 Barnes and </a:t>
            </a:r>
            <a:r>
              <a:rPr lang="en-US" altLang="en-US" dirty="0" err="1">
                <a:solidFill>
                  <a:schemeClr val="bg2"/>
                </a:solidFill>
                <a:latin typeface="Open Sans" panose="020B0606030504020204" pitchFamily="34" charset="0"/>
                <a:ea typeface="Open Sans" panose="020B0606030504020204" pitchFamily="34" charset="0"/>
                <a:cs typeface="Open Sans" panose="020B0606030504020204" pitchFamily="34" charset="0"/>
              </a:rPr>
              <a:t>Mrs</a:t>
            </a:r>
            <a:r>
              <a:rPr lang="en-US" altLang="en-US" dirty="0">
                <a:solidFill>
                  <a:schemeClr val="bg2"/>
                </a:solidFill>
                <a:latin typeface="Open Sans" panose="020B0606030504020204" pitchFamily="34" charset="0"/>
                <a:ea typeface="Open Sans" panose="020B0606030504020204" pitchFamily="34" charset="0"/>
                <a:cs typeface="Open Sans" panose="020B0606030504020204" pitchFamily="34" charset="0"/>
              </a:rPr>
              <a:t> Cunningham.</a:t>
            </a:r>
          </a:p>
        </p:txBody>
      </p:sp>
      <p:pic>
        <p:nvPicPr>
          <p:cNvPr id="6150" name="Picture 6" descr="Illustration showing different number, rulers and maths-related tools, and people sitting in and around them.">
            <a:extLst>
              <a:ext uri="{FF2B5EF4-FFF2-40B4-BE49-F238E27FC236}">
                <a16:creationId xmlns:a16="http://schemas.microsoft.com/office/drawing/2014/main" id="{BE916FCA-9C53-BAB8-B728-0523BDFAD8BB}"/>
              </a:ext>
            </a:extLst>
          </p:cNvPr>
          <p:cNvPicPr>
            <a:picLocks noChangeAspect="1" noChangeArrowheads="1"/>
          </p:cNvPicPr>
          <p:nvPr/>
        </p:nvPicPr>
        <p:blipFill>
          <a:blip r:embed="rId3">
            <a:clrChange>
              <a:clrFrom>
                <a:srgbClr val="9AD9EA"/>
              </a:clrFrom>
              <a:clrTo>
                <a:srgbClr val="9AD9EA">
                  <a:alpha val="0"/>
                </a:srgbClr>
              </a:clrTo>
            </a:clrChange>
            <a:extLst>
              <a:ext uri="{28A0092B-C50C-407E-A947-70E740481C1C}">
                <a14:useLocalDpi xmlns:a14="http://schemas.microsoft.com/office/drawing/2010/main" val="0"/>
              </a:ext>
            </a:extLst>
          </a:blip>
          <a:srcRect/>
          <a:stretch>
            <a:fillRect/>
          </a:stretch>
        </p:blipFill>
        <p:spPr bwMode="auto">
          <a:xfrm>
            <a:off x="6016171" y="3266421"/>
            <a:ext cx="3055257" cy="1718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489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6" name="Google Shape;2136;p39">
            <a:extLst>
              <a:ext uri="{FF2B5EF4-FFF2-40B4-BE49-F238E27FC236}">
                <a16:creationId xmlns:a16="http://schemas.microsoft.com/office/drawing/2014/main" id="{194A5284-76C6-8FCF-BB09-D658C7C8E534}"/>
              </a:ext>
            </a:extLst>
          </p:cNvPr>
          <p:cNvSpPr txBox="1">
            <a:spLocks/>
          </p:cNvSpPr>
          <p:nvPr/>
        </p:nvSpPr>
        <p:spPr>
          <a:xfrm>
            <a:off x="736646" y="373025"/>
            <a:ext cx="7672500"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1800"/>
              <a:buFont typeface="Overpass Black"/>
              <a:buNone/>
              <a:defRPr sz="18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1800"/>
              <a:buFont typeface="Overpass Black"/>
              <a:buNone/>
              <a:defRPr sz="1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1800"/>
              <a:buFont typeface="Overpass Black"/>
              <a:buNone/>
              <a:defRPr sz="1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1800"/>
              <a:buFont typeface="Overpass Black"/>
              <a:buNone/>
              <a:defRPr sz="1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1800"/>
              <a:buFont typeface="Overpass Black"/>
              <a:buNone/>
              <a:defRPr sz="1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1800"/>
              <a:buFont typeface="Overpass Black"/>
              <a:buNone/>
              <a:defRPr sz="1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1800"/>
              <a:buFont typeface="Overpass Black"/>
              <a:buNone/>
              <a:defRPr sz="1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1800"/>
              <a:buFont typeface="Overpass Black"/>
              <a:buNone/>
              <a:defRPr sz="1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1800"/>
              <a:buFont typeface="Overpass Black"/>
              <a:buNone/>
              <a:defRPr sz="1800" b="0" i="0" u="none" strike="noStrike" cap="none">
                <a:solidFill>
                  <a:schemeClr val="dk2"/>
                </a:solidFill>
                <a:latin typeface="Overpass Black"/>
                <a:ea typeface="Overpass Black"/>
                <a:cs typeface="Overpass Black"/>
                <a:sym typeface="Overpass Black"/>
              </a:defRPr>
            </a:lvl9pPr>
          </a:lstStyle>
          <a:p>
            <a:r>
              <a:rPr lang="en-GB" sz="3000" dirty="0"/>
              <a:t>Learning Feedback</a:t>
            </a:r>
          </a:p>
        </p:txBody>
      </p:sp>
      <p:sp>
        <p:nvSpPr>
          <p:cNvPr id="7" name="Subtitle 2">
            <a:extLst>
              <a:ext uri="{FF2B5EF4-FFF2-40B4-BE49-F238E27FC236}">
                <a16:creationId xmlns:a16="http://schemas.microsoft.com/office/drawing/2014/main" id="{6DFD50F5-A072-437B-2EA1-7F5C1F2893F3}"/>
              </a:ext>
            </a:extLst>
          </p:cNvPr>
          <p:cNvSpPr txBox="1">
            <a:spLocks/>
          </p:cNvSpPr>
          <p:nvPr/>
        </p:nvSpPr>
        <p:spPr>
          <a:xfrm>
            <a:off x="609600" y="1124744"/>
            <a:ext cx="7924800" cy="4162425"/>
          </a:xfrm>
          <a:prstGeom prst="rect">
            <a:avLst/>
          </a:prstGeom>
        </p:spPr>
        <p:txBody>
          <a:bodyPr/>
          <a:lstStyle>
            <a:lvl1pPr>
              <a:spcBef>
                <a:spcPct val="20000"/>
              </a:spcBef>
              <a:buChar char="•"/>
              <a:defRPr sz="3200">
                <a:solidFill>
                  <a:schemeClr val="tx1"/>
                </a:solidFill>
                <a:latin typeface="Comic Sans MS" pitchFamily="66" charset="0"/>
                <a:ea typeface="MS PGothic" pitchFamily="34" charset="-128"/>
              </a:defRPr>
            </a:lvl1pPr>
            <a:lvl2pPr>
              <a:spcBef>
                <a:spcPct val="20000"/>
              </a:spcBef>
              <a:buChar char="–"/>
              <a:defRPr sz="2800">
                <a:solidFill>
                  <a:schemeClr val="tx1"/>
                </a:solidFill>
                <a:latin typeface="Comic Sans MS" pitchFamily="66" charset="0"/>
                <a:ea typeface="MS PGothic" pitchFamily="34" charset="-128"/>
              </a:defRPr>
            </a:lvl2pPr>
            <a:lvl3pPr>
              <a:spcBef>
                <a:spcPct val="20000"/>
              </a:spcBef>
              <a:buChar char="•"/>
              <a:defRPr sz="2400">
                <a:solidFill>
                  <a:schemeClr val="tx1"/>
                </a:solidFill>
                <a:latin typeface="Comic Sans MS" pitchFamily="66" charset="0"/>
                <a:ea typeface="MS PGothic" pitchFamily="34" charset="-128"/>
              </a:defRPr>
            </a:lvl3pPr>
            <a:lvl4pPr>
              <a:spcBef>
                <a:spcPct val="20000"/>
              </a:spcBef>
              <a:buChar char="–"/>
              <a:defRPr sz="2000">
                <a:solidFill>
                  <a:schemeClr val="tx1"/>
                </a:solidFill>
                <a:latin typeface="Comic Sans MS" pitchFamily="66" charset="0"/>
                <a:ea typeface="MS PGothic" pitchFamily="34" charset="-128"/>
              </a:defRPr>
            </a:lvl4pPr>
            <a:lvl5pPr>
              <a:spcBef>
                <a:spcPct val="20000"/>
              </a:spcBef>
              <a:buChar char="»"/>
              <a:defRPr sz="2000">
                <a:solidFill>
                  <a:schemeClr val="tx1"/>
                </a:solidFill>
                <a:latin typeface="Comic Sans MS" pitchFamily="66" charset="0"/>
                <a:ea typeface="MS PGothic" pitchFamily="34" charset="-128"/>
              </a:defRPr>
            </a:lvl5pPr>
            <a:lvl6pPr eaLnBrk="0" fontAlgn="base" hangingPunct="0">
              <a:spcBef>
                <a:spcPct val="20000"/>
              </a:spcBef>
              <a:spcAft>
                <a:spcPct val="0"/>
              </a:spcAft>
              <a:buChar char="»"/>
              <a:defRPr sz="2000">
                <a:solidFill>
                  <a:schemeClr val="tx1"/>
                </a:solidFill>
                <a:latin typeface="Comic Sans MS" pitchFamily="66" charset="0"/>
                <a:ea typeface="MS PGothic" pitchFamily="34" charset="-128"/>
              </a:defRPr>
            </a:lvl6pPr>
            <a:lvl7pPr eaLnBrk="0" fontAlgn="base" hangingPunct="0">
              <a:spcBef>
                <a:spcPct val="20000"/>
              </a:spcBef>
              <a:spcAft>
                <a:spcPct val="0"/>
              </a:spcAft>
              <a:buChar char="»"/>
              <a:defRPr sz="2000">
                <a:solidFill>
                  <a:schemeClr val="tx1"/>
                </a:solidFill>
                <a:latin typeface="Comic Sans MS" pitchFamily="66" charset="0"/>
                <a:ea typeface="MS PGothic" pitchFamily="34" charset="-128"/>
              </a:defRPr>
            </a:lvl7pPr>
            <a:lvl8pPr eaLnBrk="0" fontAlgn="base" hangingPunct="0">
              <a:spcBef>
                <a:spcPct val="20000"/>
              </a:spcBef>
              <a:spcAft>
                <a:spcPct val="0"/>
              </a:spcAft>
              <a:buChar char="»"/>
              <a:defRPr sz="2000">
                <a:solidFill>
                  <a:schemeClr val="tx1"/>
                </a:solidFill>
                <a:latin typeface="Comic Sans MS" pitchFamily="66" charset="0"/>
                <a:ea typeface="MS PGothic" pitchFamily="34" charset="-128"/>
              </a:defRPr>
            </a:lvl8pPr>
            <a:lvl9pPr eaLnBrk="0" fontAlgn="base" hangingPunct="0">
              <a:spcBef>
                <a:spcPct val="20000"/>
              </a:spcBef>
              <a:spcAft>
                <a:spcPct val="0"/>
              </a:spcAft>
              <a:buChar char="»"/>
              <a:defRPr sz="2000">
                <a:solidFill>
                  <a:schemeClr val="tx1"/>
                </a:solidFill>
                <a:latin typeface="Comic Sans MS" pitchFamily="66" charset="0"/>
                <a:ea typeface="MS PGothic" pitchFamily="34" charset="-128"/>
              </a:defRPr>
            </a:lvl9pPr>
          </a:lstStyle>
          <a:p>
            <a:pPr>
              <a:buNone/>
            </a:pPr>
            <a:r>
              <a:rPr lang="en-GB" sz="1800" dirty="0">
                <a:solidFill>
                  <a:schemeClr val="bg2"/>
                </a:solidFill>
                <a:latin typeface="Calibri" pitchFamily="34" charset="0"/>
                <a:cs typeface="Calibri" pitchFamily="34" charset="0"/>
              </a:rPr>
              <a:t>We use whole class feedback to let our learners know how they are doing. This is a technique that replaces standard written feedback in books and allows teachers to be more responsive to the needs of their class. The focus is on effective verbal feedback that ensures children receive direct support on the same day as the lesson or as soon as possible. Teachers respond to the lesson and work produced to adapt future lessons and direct support as needed. This is recorded on feedback sheets rather than in books.</a:t>
            </a:r>
          </a:p>
          <a:p>
            <a:pPr>
              <a:buNone/>
            </a:pPr>
            <a:endParaRPr lang="en-GB" sz="1800" dirty="0">
              <a:solidFill>
                <a:schemeClr val="bg2"/>
              </a:solidFill>
              <a:latin typeface="Calibri" pitchFamily="34" charset="0"/>
              <a:cs typeface="Calibri" pitchFamily="34" charset="0"/>
            </a:endParaRPr>
          </a:p>
          <a:p>
            <a:pPr>
              <a:buNone/>
            </a:pPr>
            <a:r>
              <a:rPr lang="en-GB" sz="1800" dirty="0">
                <a:solidFill>
                  <a:schemeClr val="bg2"/>
                </a:solidFill>
                <a:latin typeface="Calibri" pitchFamily="34" charset="0"/>
                <a:cs typeface="Calibri" pitchFamily="34" charset="0"/>
              </a:rPr>
              <a:t>You will find limited written feedback in books due to this. The class will receive high quality feedback, praise and support in a much more responsive and timely way. </a:t>
            </a:r>
            <a:endParaRPr lang="en-GB" altLang="en-US" sz="1800" dirty="0">
              <a:solidFill>
                <a:schemeClr val="bg2"/>
              </a:solidFill>
              <a:latin typeface="Calibri" pitchFamily="34" charset="0"/>
              <a:cs typeface="Calibri" pitchFamily="34" charset="0"/>
            </a:endParaRPr>
          </a:p>
          <a:p>
            <a:pPr>
              <a:buFontTx/>
              <a:buNone/>
              <a:defRPr/>
            </a:pPr>
            <a:endParaRPr lang="en-GB" altLang="en-US" sz="1800" dirty="0">
              <a:solidFill>
                <a:schemeClr val="bg2"/>
              </a:solidFill>
              <a:latin typeface="Calibri" pitchFamily="34" charset="0"/>
              <a:cs typeface="Calibri"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41" name="Google Shape;2141;p40"/>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Homework</a:t>
            </a:r>
            <a:endParaRPr dirty="0"/>
          </a:p>
        </p:txBody>
      </p:sp>
      <p:sp>
        <p:nvSpPr>
          <p:cNvPr id="39" name="TextBox 38">
            <a:extLst>
              <a:ext uri="{FF2B5EF4-FFF2-40B4-BE49-F238E27FC236}">
                <a16:creationId xmlns:a16="http://schemas.microsoft.com/office/drawing/2014/main" id="{E5F4DBFC-8815-DFEB-4908-C5D8426631BC}"/>
              </a:ext>
            </a:extLst>
          </p:cNvPr>
          <p:cNvSpPr txBox="1"/>
          <p:nvPr/>
        </p:nvSpPr>
        <p:spPr>
          <a:xfrm>
            <a:off x="384628" y="1190999"/>
            <a:ext cx="8650515" cy="2862322"/>
          </a:xfrm>
          <a:prstGeom prst="rect">
            <a:avLst/>
          </a:prstGeom>
          <a:noFill/>
        </p:spPr>
        <p:txBody>
          <a:bodyPr wrap="square">
            <a:spAutoFit/>
          </a:bodyPr>
          <a:lstStyle/>
          <a:p>
            <a:pPr marL="0" indent="0">
              <a:buNone/>
            </a:pPr>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Homework activities should be accessible for all children and will be tailored where appropriate to meet a child’s individual needs, including any special educational needs. Children are encouraged to spend an appropriate amount of time on their learning outside of school.</a:t>
            </a:r>
          </a:p>
          <a:p>
            <a:pPr marL="0" indent="0">
              <a:buNone/>
            </a:pPr>
            <a:endPar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n-GB" sz="1800" b="1" dirty="0">
                <a:solidFill>
                  <a:schemeClr val="bg2"/>
                </a:solidFill>
                <a:latin typeface="Open Sans" panose="020B0606030504020204" pitchFamily="34" charset="0"/>
                <a:ea typeface="Open Sans" panose="020B0606030504020204" pitchFamily="34" charset="0"/>
                <a:cs typeface="Open Sans" panose="020B0606030504020204" pitchFamily="34" charset="0"/>
              </a:rPr>
              <a:t>Year 6 </a:t>
            </a:r>
            <a:endPar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endParaRPr>
          </a:p>
          <a:p>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Twenty minutes or more a day reading with a weekly reading activity to complete</a:t>
            </a:r>
          </a:p>
          <a:p>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Vocabulary board meanings and spellings to be practised regularly</a:t>
            </a:r>
          </a:p>
          <a:p>
            <a:r>
              <a:rPr lang="en-GB" sz="1800" dirty="0">
                <a:solidFill>
                  <a:schemeClr val="bg2"/>
                </a:solidFill>
                <a:latin typeface="Open Sans" panose="020B0606030504020204" pitchFamily="34" charset="0"/>
                <a:ea typeface="Open Sans" panose="020B0606030504020204" pitchFamily="34" charset="0"/>
                <a:cs typeface="Open Sans" panose="020B0606030504020204" pitchFamily="34" charset="0"/>
              </a:rPr>
              <a:t>Maths. and English homework</a:t>
            </a:r>
          </a:p>
        </p:txBody>
      </p:sp>
    </p:spTree>
  </p:cSld>
  <p:clrMapOvr>
    <a:masterClrMapping/>
  </p:clrMapOvr>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88ace8-a461-4994-b69a-4ca58a69167d" xsi:nil="true"/>
    <lcf76f155ced4ddcb4097134ff3c332f xmlns="06ce2918-8157-44cd-9f32-b5e5b02892d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07C47A7026E76418471339C49C2C49D" ma:contentTypeVersion="14" ma:contentTypeDescription="Create a new document." ma:contentTypeScope="" ma:versionID="e1c6722e27a7e781f78121e81018f936">
  <xsd:schema xmlns:xsd="http://www.w3.org/2001/XMLSchema" xmlns:xs="http://www.w3.org/2001/XMLSchema" xmlns:p="http://schemas.microsoft.com/office/2006/metadata/properties" xmlns:ns2="06ce2918-8157-44cd-9f32-b5e5b02892d9" xmlns:ns3="a888ace8-a461-4994-b69a-4ca58a69167d" targetNamespace="http://schemas.microsoft.com/office/2006/metadata/properties" ma:root="true" ma:fieldsID="7d25c37c9db26c3e13ab65576909db22" ns2:_="" ns3:_="">
    <xsd:import namespace="06ce2918-8157-44cd-9f32-b5e5b02892d9"/>
    <xsd:import namespace="a888ace8-a461-4994-b69a-4ca58a69167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ce2918-8157-44cd-9f32-b5e5b02892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009c97b-c035-42e8-ac6c-f254ba534802"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88ace8-a461-4994-b69a-4ca58a69167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e9d2d69-70de-4696-bad9-38bfbafdf7d7}" ma:internalName="TaxCatchAll" ma:showField="CatchAllData" ma:web="a888ace8-a461-4994-b69a-4ca58a6916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042DF0-5B68-48D1-8230-1AB473A2B8EA}">
  <ds:schemaRefs>
    <ds:schemaRef ds:uri="http://schemas.microsoft.com/office/2006/metadata/properties"/>
    <ds:schemaRef ds:uri="http://schemas.microsoft.com/office/infopath/2007/PartnerControls"/>
    <ds:schemaRef ds:uri="a888ace8-a461-4994-b69a-4ca58a69167d"/>
    <ds:schemaRef ds:uri="06ce2918-8157-44cd-9f32-b5e5b02892d9"/>
  </ds:schemaRefs>
</ds:datastoreItem>
</file>

<file path=customXml/itemProps2.xml><?xml version="1.0" encoding="utf-8"?>
<ds:datastoreItem xmlns:ds="http://schemas.openxmlformats.org/officeDocument/2006/customXml" ds:itemID="{99589CA5-5932-4D07-B2CE-E723DA8B8307}">
  <ds:schemaRefs>
    <ds:schemaRef ds:uri="http://schemas.microsoft.com/sharepoint/v3/contenttype/forms"/>
  </ds:schemaRefs>
</ds:datastoreItem>
</file>

<file path=customXml/itemProps3.xml><?xml version="1.0" encoding="utf-8"?>
<ds:datastoreItem xmlns:ds="http://schemas.openxmlformats.org/officeDocument/2006/customXml" ds:itemID="{061298CC-BE27-4ECD-A4E8-454D743EB4F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ce2918-8157-44cd-9f32-b5e5b02892d9"/>
    <ds:schemaRef ds:uri="a888ace8-a461-4994-b69a-4ca58a6916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1761</TotalTime>
  <Words>2858</Words>
  <Application>Microsoft Office PowerPoint</Application>
  <PresentationFormat>On-screen Show (16:9)</PresentationFormat>
  <Paragraphs>225</Paragraphs>
  <Slides>29</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Josefin Sans</vt:lpstr>
      <vt:lpstr>MS PGothic</vt:lpstr>
      <vt:lpstr>Arial</vt:lpstr>
      <vt:lpstr>Overpass Black</vt:lpstr>
      <vt:lpstr>Open Sans</vt:lpstr>
      <vt:lpstr>Calibri</vt:lpstr>
      <vt:lpstr>Fira Sans Extra Condensed Medium</vt:lpstr>
      <vt:lpstr>Aqua Marketing Plan by Slidego</vt:lpstr>
      <vt:lpstr>Welcome Parents and Carers</vt:lpstr>
      <vt:lpstr>Things to Remember</vt:lpstr>
      <vt:lpstr>Year 6 Assessment Information</vt:lpstr>
      <vt:lpstr>English</vt:lpstr>
      <vt:lpstr>Reading</vt:lpstr>
      <vt:lpstr>Home Reading Expectations</vt:lpstr>
      <vt:lpstr>Mathematics</vt:lpstr>
      <vt:lpstr>PowerPoint Presentation</vt:lpstr>
      <vt:lpstr>Homework</vt:lpstr>
      <vt:lpstr>School Website</vt:lpstr>
      <vt:lpstr>Parent, Carer and Pupil Voice</vt:lpstr>
      <vt:lpstr>Parent Conduct</vt:lpstr>
      <vt:lpstr>Attendance</vt:lpstr>
      <vt:lpstr>Attendance</vt:lpstr>
      <vt:lpstr>School Uniform</vt:lpstr>
      <vt:lpstr>School Uniform – P.E. Kit</vt:lpstr>
      <vt:lpstr>Behaviour</vt:lpstr>
      <vt:lpstr>PowerPoint Presentation</vt:lpstr>
      <vt:lpstr>Mental Health</vt:lpstr>
      <vt:lpstr>Anti-Bullying</vt:lpstr>
      <vt:lpstr>No Outsiders in our School</vt:lpstr>
      <vt:lpstr>No Outsiders in our School</vt:lpstr>
      <vt:lpstr>Safeguarding</vt:lpstr>
      <vt:lpstr>PowerPoint Presentation</vt:lpstr>
      <vt:lpstr>School Nurse and Early Help</vt:lpstr>
      <vt:lpstr>Free School Meals</vt:lpstr>
      <vt:lpstr>PowerPoint Presentation</vt:lpstr>
      <vt:lpstr>PowerPoint Presentation</vt:lpstr>
      <vt:lpstr>Concerns or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Parents and Carers</dc:title>
  <dc:creator>Carla Lawes</dc:creator>
  <cp:lastModifiedBy>Carla Lawes</cp:lastModifiedBy>
  <cp:revision>7</cp:revision>
  <dcterms:modified xsi:type="dcterms:W3CDTF">2025-06-23T10:59:49Z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0x010100C07C47A7026E76418471339C49C2C49D</vt:lpwstr>
  </property>
  <property fmtid="{D5CDD505-2E9C-101B-9397-08002B2CF9AE}" pid="3" name="MediaServiceImageTags">
    <vt:lpwstr/>
  </property>
</Properties>
</file>