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58" r:id="rId2"/>
    <p:sldId id="262"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67" r:id="rId18"/>
  </p:sldIdLst>
  <p:sldSz cx="9144000" cy="6858000" type="screen4x3"/>
  <p:notesSz cx="6858000" cy="9144000"/>
  <p:embeddedFontLst>
    <p:embeddedFont>
      <p:font typeface="Sassoon Infant Rg" panose="02000503030000020003" pitchFamily="50" charset="0"/>
      <p:regular r:id="rId21"/>
      <p:bold r:id="rId22"/>
    </p:embeddedFont>
    <p:embeddedFont>
      <p:font typeface="Twinkl" pitchFamily="2" charset="0"/>
      <p:regular r:id="rId23"/>
      <p:bold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E7"/>
    <a:srgbClr val="4DB1E3"/>
    <a:srgbClr val="18A0DB"/>
    <a:srgbClr val="DE1E5A"/>
    <a:srgbClr val="BC0105"/>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0" autoAdjust="0"/>
  </p:normalViewPr>
  <p:slideViewPr>
    <p:cSldViewPr snapToGrid="0" showGuides="1">
      <p:cViewPr varScale="1">
        <p:scale>
          <a:sx n="114" d="100"/>
          <a:sy n="114" d="100"/>
        </p:scale>
        <p:origin x="1506"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23/12/2019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23/12/2019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new-2014-curriculum-resources-upper-ks2-science-resources/upper-ks2-science-2014-year-5/upper-ks2-science-2014-year-5-properties-and-changes-of-material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www.twinkl.co.uk/resources/new-2014-curriculum-resources-upper-ks2-science-resources/upper-ks2-science-2014-year-5/upper-ks2-science-2014-year-5-properties-and-changes-of-material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new-2014-curriculum-resources-upper-ks2-science-resources/upper-ks2-science-2014-year-5/upper-ks2-science-2014-year-5-properties-and-changes-of-materials"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www.twinkl.co.uk/resources/new-2014-curriculum-resources-upper-ks2-science-resources/upper-ks2-science-2014-year-5/upper-ks2-science-2014-year-5-properties-and-changes-of-material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twinkl.co.uk/resources/new-2014-curriculum-resources-upper-ks2-science-resources/upper-ks2-science-2014-year-5/upper-ks2-science-2014-year-5-properties-and-changes-of-materials"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tiff"/><Relationship Id="rId1" Type="http://schemas.openxmlformats.org/officeDocument/2006/relationships/slideLayout" Target="../slideLayouts/slideLayout3.xml"/><Relationship Id="rId5" Type="http://schemas.openxmlformats.org/officeDocument/2006/relationships/hyperlink" Target="https://www.twinkl.co.uk/resources/new-2014-curriculum-resources-upper-ks2-science-resources/upper-ks2-science-2014-year-5/upper-ks2-science-2014-year-5-properties-and-changes-of-materials" TargetMode="External"/><Relationship Id="rId4" Type="http://schemas.openxmlformats.org/officeDocument/2006/relationships/image" Target="../media/image15.tiff"/></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hyperlink" Target="https://www.twinkl.co.uk/resources/new-2014-curriculum-resources-upper-ks2-science-resources/upper-ks2-science-2014-year-5/upper-ks2-science-2014-year-5-properties-and-changes-of-materials" TargetMode="External"/><Relationship Id="rId4" Type="http://schemas.openxmlformats.org/officeDocument/2006/relationships/image" Target="../media/image17.tiff"/></Relationships>
</file>

<file path=ppt/slides/_rels/slide16.xml.rels><?xml version="1.0" encoding="UTF-8" standalone="yes"?>
<Relationships xmlns="http://schemas.openxmlformats.org/package/2006/relationships"><Relationship Id="rId3" Type="http://schemas.openxmlformats.org/officeDocument/2006/relationships/hyperlink" Target="https://www.twinkl.co.uk/resources/new-2014-curriculum-resources-upper-ks2-science-resources/upper-ks2-science-2014-year-5/upper-ks2-science-2014-year-5-properties-and-changes-of-material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twinkl.co.uk/resources/new-2014-curriculum-resources-upper-ks2-science-resources/upper-ks2-science-2014-year-5/upper-ks2-science-2014-year-5-properties-and-changes-of-material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new-2014-curriculum-resources-upper-ks2-science-resources/upper-ks2-science-2014-year-5/upper-ks2-science-2014-year-5-properties-and-changes-of-materials" TargetMode="External"/><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twinkl.co.uk/resources/new-2014-curriculum-resources-upper-ks2-science-resources/upper-ks2-science-2014-year-5/upper-ks2-science-2014-year-5-properties-and-changes-of-materials" TargetMode="External"/><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new-2014-curriculum-resources-upper-ks2-science-resources/upper-ks2-science-2014-year-5/upper-ks2-science-2014-year-5-properties-and-changes-of-material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twinkl.co.uk/resources/new-2014-curriculum-resources-upper-ks2-science-resources/upper-ks2-science-2014-year-5/upper-ks2-science-2014-year-5-properties-and-changes-of-materials" TargetMode="External"/><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new-2014-curriculum-resources-upper-ks2-science-resources/upper-ks2-science-2014-year-5/upper-ks2-science-2014-year-5-properties-and-changes-of-materials"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hyperlink" Target="https://www.twinkl.co.uk/resources/new-2014-curriculum-resources-upper-ks2-science-resources/upper-ks2-science-2014-year-5/upper-ks2-science-2014-year-5-properties-and-changes-of-material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www.twinkl.co.uk/resources/new-2014-curriculum-resources-upper-ks2-science-resources/upper-ks2-science-2014-year-5/upper-ks2-science-2014-year-5-properties-and-changes-of-material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hyperlink" Target="https://www.twinkl.co.uk/resources/new-2014-curriculum-resources-upper-ks2-science-resources/upper-ks2-science-2014-year-5/upper-ks2-science-2014-year-5-properties-and-changes-of-materials" TargetMode="Externa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8472880" y="6023296"/>
            <a:ext cx="671119" cy="83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4044891" y="5437465"/>
            <a:ext cx="1240173" cy="83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674755" y="1608673"/>
            <a:ext cx="7678669" cy="3337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609595" y="5317376"/>
            <a:ext cx="7659759" cy="1001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70168" y="5452910"/>
            <a:ext cx="6129787" cy="749961"/>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dirty="0">
                <a:solidFill>
                  <a:schemeClr val="bg1"/>
                </a:solidFill>
              </a:rPr>
              <a:t>The fifth digit of the access code is five.</a:t>
            </a:r>
            <a:endParaRPr lang="en-GB" altLang="en-US" sz="2800"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538" y="5392635"/>
            <a:ext cx="271834" cy="810236"/>
          </a:xfrm>
          <a:prstGeom prst="rect">
            <a:avLst/>
          </a:prstGeom>
        </p:spPr>
      </p:pic>
      <p:sp>
        <p:nvSpPr>
          <p:cNvPr id="6" name="Rectangle 5"/>
          <p:cNvSpPr/>
          <p:nvPr/>
        </p:nvSpPr>
        <p:spPr>
          <a:xfrm>
            <a:off x="7543935" y="5452910"/>
            <a:ext cx="527872" cy="692241"/>
          </a:xfrm>
          <a:prstGeom prst="rect">
            <a:avLst/>
          </a:prstGeom>
          <a:solidFill>
            <a:schemeClr val="bg1"/>
          </a:solidFill>
          <a:ln>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A8E7"/>
                </a:solidFill>
              </a:rPr>
              <a:t>5</a:t>
            </a:r>
          </a:p>
        </p:txBody>
      </p:sp>
      <p:sp>
        <p:nvSpPr>
          <p:cNvPr id="7" name="Rectangle 6"/>
          <p:cNvSpPr/>
          <p:nvPr/>
        </p:nvSpPr>
        <p:spPr>
          <a:xfrm>
            <a:off x="609595" y="1229200"/>
            <a:ext cx="8019963" cy="553998"/>
          </a:xfrm>
          <a:prstGeom prst="rect">
            <a:avLst/>
          </a:prstGeom>
        </p:spPr>
        <p:txBody>
          <a:bodyPr wrap="square" lIns="0" tIns="0" rIns="0" bIns="0">
            <a:spAutoFit/>
          </a:bodyPr>
          <a:lstStyle/>
          <a:p>
            <a:pPr>
              <a:buFont typeface="Arial" panose="020B0604020202020204" pitchFamily="34" charset="0"/>
              <a:buNone/>
            </a:pPr>
            <a:r>
              <a:rPr lang="en-GB" altLang="en-US" dirty="0"/>
              <a:t>Look at these changes. Which are reversible and which are irreversible?</a:t>
            </a:r>
          </a:p>
          <a:p>
            <a:pPr>
              <a:spcBef>
                <a:spcPct val="0"/>
              </a:spcBef>
            </a:pPr>
            <a:endParaRPr lang="en-GB" altLang="en-US" dirty="0"/>
          </a:p>
        </p:txBody>
      </p:sp>
      <p:sp>
        <p:nvSpPr>
          <p:cNvPr id="8" name="Title 20"/>
          <p:cNvSpPr txBox="1">
            <a:spLocks/>
          </p:cNvSpPr>
          <p:nvPr/>
        </p:nvSpPr>
        <p:spPr>
          <a:xfrm>
            <a:off x="609595" y="39762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t>Escape the Kitchen – Clue 5</a:t>
            </a:r>
            <a:endParaRPr lang="en-GB" sz="3600" dirty="0">
              <a:latin typeface="+mn-lt"/>
            </a:endParaRPr>
          </a:p>
        </p:txBody>
      </p:sp>
      <p:sp>
        <p:nvSpPr>
          <p:cNvPr id="9" name="Rectangle 8"/>
          <p:cNvSpPr/>
          <p:nvPr/>
        </p:nvSpPr>
        <p:spPr>
          <a:xfrm>
            <a:off x="609594" y="5002912"/>
            <a:ext cx="8019963" cy="276999"/>
          </a:xfrm>
          <a:prstGeom prst="rect">
            <a:avLst/>
          </a:prstGeom>
        </p:spPr>
        <p:txBody>
          <a:bodyPr wrap="square" lIns="0" tIns="0" rIns="0" bIns="0">
            <a:spAutoFit/>
          </a:bodyPr>
          <a:lstStyle/>
          <a:p>
            <a:pPr>
              <a:lnSpc>
                <a:spcPct val="100000"/>
              </a:lnSpc>
              <a:spcBef>
                <a:spcPct val="0"/>
              </a:spcBef>
              <a:buFontTx/>
              <a:buNone/>
            </a:pPr>
            <a:r>
              <a:rPr lang="en-GB" altLang="en-US" dirty="0"/>
              <a:t>There are five irreversible changes.</a:t>
            </a:r>
            <a:endParaRPr lang="en-GB" altLang="en-US" sz="2800" b="1" dirty="0">
              <a:solidFill>
                <a:srgbClr val="00B05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479429345"/>
              </p:ext>
            </p:extLst>
          </p:nvPr>
        </p:nvGraphicFramePr>
        <p:xfrm>
          <a:off x="674755" y="1608673"/>
          <a:ext cx="7678669" cy="3337560"/>
        </p:xfrm>
        <a:graphic>
          <a:graphicData uri="http://schemas.openxmlformats.org/drawingml/2006/table">
            <a:tbl>
              <a:tblPr firstRow="1" bandRow="1">
                <a:tableStyleId>{D7AC3CCA-C797-4891-BE02-D94E43425B78}</a:tableStyleId>
              </a:tblPr>
              <a:tblGrid>
                <a:gridCol w="4935470">
                  <a:extLst>
                    <a:ext uri="{9D8B030D-6E8A-4147-A177-3AD203B41FA5}">
                      <a16:colId xmlns:a16="http://schemas.microsoft.com/office/drawing/2014/main" val="2498958042"/>
                    </a:ext>
                  </a:extLst>
                </a:gridCol>
                <a:gridCol w="1391337">
                  <a:extLst>
                    <a:ext uri="{9D8B030D-6E8A-4147-A177-3AD203B41FA5}">
                      <a16:colId xmlns:a16="http://schemas.microsoft.com/office/drawing/2014/main" val="2490412277"/>
                    </a:ext>
                  </a:extLst>
                </a:gridCol>
                <a:gridCol w="1351862">
                  <a:extLst>
                    <a:ext uri="{9D8B030D-6E8A-4147-A177-3AD203B41FA5}">
                      <a16:colId xmlns:a16="http://schemas.microsoft.com/office/drawing/2014/main" val="4140699088"/>
                    </a:ext>
                  </a:extLst>
                </a:gridCol>
              </a:tblGrid>
              <a:tr h="370840">
                <a:tc>
                  <a:txBody>
                    <a:bodyPr/>
                    <a:lstStyle/>
                    <a:p>
                      <a:endParaRPr lang="en-GB" dirty="0"/>
                    </a:p>
                  </a:txBody>
                  <a:tcPr>
                    <a:noFill/>
                  </a:tcPr>
                </a:tc>
                <a:tc>
                  <a:txBody>
                    <a:bodyPr/>
                    <a:lstStyle/>
                    <a:p>
                      <a:pPr algn="ctr"/>
                      <a:r>
                        <a:rPr lang="en-GB" altLang="en-US" sz="1600" b="0" dirty="0"/>
                        <a:t>Reversible</a:t>
                      </a:r>
                      <a:endParaRPr lang="en-GB" sz="1600" b="0" dirty="0"/>
                    </a:p>
                  </a:txBody>
                  <a:tcPr>
                    <a:noFill/>
                  </a:tcPr>
                </a:tc>
                <a:tc>
                  <a:txBody>
                    <a:bodyPr/>
                    <a:lstStyle/>
                    <a:p>
                      <a:pPr algn="ctr"/>
                      <a:r>
                        <a:rPr lang="en-GB" altLang="en-US" sz="1600" b="0" dirty="0"/>
                        <a:t>Irreversible</a:t>
                      </a:r>
                      <a:endParaRPr lang="en-GB" sz="1600" b="0" dirty="0"/>
                    </a:p>
                  </a:txBody>
                  <a:tcPr>
                    <a:noFill/>
                  </a:tcPr>
                </a:tc>
                <a:extLst>
                  <a:ext uri="{0D108BD9-81ED-4DB2-BD59-A6C34878D82A}">
                    <a16:rowId xmlns:a16="http://schemas.microsoft.com/office/drawing/2014/main" val="148025067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dirty="0">
                          <a:solidFill>
                            <a:schemeClr val="tx1"/>
                          </a:solidFill>
                        </a:rPr>
                        <a:t>Frying an egg</a:t>
                      </a:r>
                    </a:p>
                  </a:txBody>
                  <a:tcPr>
                    <a:noFill/>
                  </a:tcPr>
                </a:tc>
                <a:tc>
                  <a:txBody>
                    <a:bodyPr/>
                    <a:lstStyle/>
                    <a:p>
                      <a:endParaRPr lang="en-GB"/>
                    </a:p>
                  </a:txBody>
                  <a:tcPr>
                    <a:noFill/>
                  </a:tcPr>
                </a:tc>
                <a:tc>
                  <a:txBody>
                    <a:bodyPr/>
                    <a:lstStyle/>
                    <a:p>
                      <a:endParaRPr lang="en-GB"/>
                    </a:p>
                  </a:txBody>
                  <a:tcPr>
                    <a:noFill/>
                  </a:tcPr>
                </a:tc>
                <a:extLst>
                  <a:ext uri="{0D108BD9-81ED-4DB2-BD59-A6C34878D82A}">
                    <a16:rowId xmlns:a16="http://schemas.microsoft.com/office/drawing/2014/main" val="419804472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dirty="0">
                          <a:solidFill>
                            <a:schemeClr val="tx1"/>
                          </a:solidFill>
                        </a:rPr>
                        <a:t>Freezing water</a:t>
                      </a:r>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10770427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dirty="0">
                          <a:solidFill>
                            <a:schemeClr val="tx1"/>
                          </a:solidFill>
                        </a:rPr>
                        <a:t>Baking a mixture of flour, sugar, butter and eggs</a:t>
                      </a:r>
                    </a:p>
                  </a:txBody>
                  <a:tcPr>
                    <a:noFill/>
                  </a:tcPr>
                </a:tc>
                <a:tc>
                  <a:txBody>
                    <a:bodyPr/>
                    <a:lstStyle/>
                    <a:p>
                      <a:endParaRPr lang="en-GB" dirty="0"/>
                    </a:p>
                  </a:txBody>
                  <a:tcPr>
                    <a:noFill/>
                  </a:tcPr>
                </a:tc>
                <a:tc>
                  <a:txBody>
                    <a:bodyPr/>
                    <a:lstStyle/>
                    <a:p>
                      <a:endParaRPr lang="en-GB"/>
                    </a:p>
                  </a:txBody>
                  <a:tcPr>
                    <a:noFill/>
                  </a:tcPr>
                </a:tc>
                <a:extLst>
                  <a:ext uri="{0D108BD9-81ED-4DB2-BD59-A6C34878D82A}">
                    <a16:rowId xmlns:a16="http://schemas.microsoft.com/office/drawing/2014/main" val="106496811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dirty="0">
                          <a:solidFill>
                            <a:schemeClr val="tx1"/>
                          </a:solidFill>
                        </a:rPr>
                        <a:t>Melting chocolate</a:t>
                      </a:r>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327080112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dirty="0">
                          <a:solidFill>
                            <a:schemeClr val="tx1"/>
                          </a:solidFill>
                        </a:rPr>
                        <a:t>Making toast</a:t>
                      </a:r>
                    </a:p>
                  </a:txBody>
                  <a:tcPr>
                    <a:noFill/>
                  </a:tcPr>
                </a:tc>
                <a:tc>
                  <a:txBody>
                    <a:bodyPr/>
                    <a:lstStyle/>
                    <a:p>
                      <a:endParaRPr lang="en-GB"/>
                    </a:p>
                  </a:txBody>
                  <a:tcPr>
                    <a:noFill/>
                  </a:tcPr>
                </a:tc>
                <a:tc>
                  <a:txBody>
                    <a:bodyPr/>
                    <a:lstStyle/>
                    <a:p>
                      <a:endParaRPr lang="en-GB"/>
                    </a:p>
                  </a:txBody>
                  <a:tcPr>
                    <a:noFill/>
                  </a:tcPr>
                </a:tc>
                <a:extLst>
                  <a:ext uri="{0D108BD9-81ED-4DB2-BD59-A6C34878D82A}">
                    <a16:rowId xmlns:a16="http://schemas.microsoft.com/office/drawing/2014/main" val="38809695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dirty="0">
                          <a:solidFill>
                            <a:schemeClr val="tx1"/>
                          </a:solidFill>
                        </a:rPr>
                        <a:t>Burning wood</a:t>
                      </a:r>
                    </a:p>
                  </a:txBody>
                  <a:tcPr>
                    <a:noFill/>
                  </a:tcPr>
                </a:tc>
                <a:tc>
                  <a:txBody>
                    <a:bodyPr/>
                    <a:lstStyle/>
                    <a:p>
                      <a:endParaRPr lang="en-GB" dirty="0"/>
                    </a:p>
                  </a:txBody>
                  <a:tcPr>
                    <a:noFill/>
                  </a:tcPr>
                </a:tc>
                <a:tc>
                  <a:txBody>
                    <a:bodyPr/>
                    <a:lstStyle/>
                    <a:p>
                      <a:endParaRPr lang="en-GB"/>
                    </a:p>
                  </a:txBody>
                  <a:tcPr>
                    <a:noFill/>
                  </a:tcPr>
                </a:tc>
                <a:extLst>
                  <a:ext uri="{0D108BD9-81ED-4DB2-BD59-A6C34878D82A}">
                    <a16:rowId xmlns:a16="http://schemas.microsoft.com/office/drawing/2014/main" val="162815296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dirty="0">
                          <a:solidFill>
                            <a:schemeClr val="tx1"/>
                          </a:solidFill>
                        </a:rPr>
                        <a:t>Mixing vinegar and bicarbonate of soda</a:t>
                      </a:r>
                    </a:p>
                  </a:txBody>
                  <a:tcPr>
                    <a:noFill/>
                  </a:tcPr>
                </a:tc>
                <a:tc>
                  <a:txBody>
                    <a:bodyPr/>
                    <a:lstStyle/>
                    <a:p>
                      <a:endParaRPr lang="en-GB"/>
                    </a:p>
                  </a:txBody>
                  <a:tcPr>
                    <a:noFill/>
                  </a:tcPr>
                </a:tc>
                <a:tc>
                  <a:txBody>
                    <a:bodyPr/>
                    <a:lstStyle/>
                    <a:p>
                      <a:endParaRPr lang="en-GB" dirty="0"/>
                    </a:p>
                  </a:txBody>
                  <a:tcPr>
                    <a:noFill/>
                  </a:tcPr>
                </a:tc>
                <a:extLst>
                  <a:ext uri="{0D108BD9-81ED-4DB2-BD59-A6C34878D82A}">
                    <a16:rowId xmlns:a16="http://schemas.microsoft.com/office/drawing/2014/main" val="215973955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dirty="0">
                          <a:solidFill>
                            <a:schemeClr val="tx1"/>
                          </a:solidFill>
                        </a:rPr>
                        <a:t>Melting wax</a:t>
                      </a:r>
                    </a:p>
                  </a:txBody>
                  <a:tcPr>
                    <a:noFill/>
                  </a:tcPr>
                </a:tc>
                <a:tc>
                  <a:txBody>
                    <a:bodyPr/>
                    <a:lstStyle/>
                    <a:p>
                      <a:endParaRPr lang="en-GB"/>
                    </a:p>
                  </a:txBody>
                  <a:tcPr>
                    <a:noFill/>
                  </a:tcPr>
                </a:tc>
                <a:tc>
                  <a:txBody>
                    <a:bodyPr/>
                    <a:lstStyle/>
                    <a:p>
                      <a:endParaRPr lang="en-GB" dirty="0"/>
                    </a:p>
                  </a:txBody>
                  <a:tcPr>
                    <a:noFill/>
                  </a:tcPr>
                </a:tc>
                <a:extLst>
                  <a:ext uri="{0D108BD9-81ED-4DB2-BD59-A6C34878D82A}">
                    <a16:rowId xmlns:a16="http://schemas.microsoft.com/office/drawing/2014/main" val="1650948789"/>
                  </a:ext>
                </a:extLst>
              </a:tr>
            </a:tbl>
          </a:graphicData>
        </a:graphic>
      </p:graphicFrame>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249" y="2021206"/>
            <a:ext cx="267622" cy="278688"/>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249" y="2784706"/>
            <a:ext cx="267622" cy="278688"/>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031" y="2381879"/>
            <a:ext cx="267622" cy="278688"/>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0561" y="3138109"/>
            <a:ext cx="267622" cy="278688"/>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249" y="3505674"/>
            <a:ext cx="267622" cy="278688"/>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4554" y="3856098"/>
            <a:ext cx="267622" cy="278688"/>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935" y="4240555"/>
            <a:ext cx="267622" cy="278688"/>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0561" y="4607769"/>
            <a:ext cx="267622" cy="278688"/>
          </a:xfrm>
          <a:prstGeom prst="rect">
            <a:avLst/>
          </a:prstGeom>
        </p:spPr>
      </p:pic>
      <p:sp>
        <p:nvSpPr>
          <p:cNvPr id="19" name="Rectangle 18">
            <a:hlinkClick r:id="rId4"/>
          </p:cNvPr>
          <p:cNvSpPr/>
          <p:nvPr/>
        </p:nvSpPr>
        <p:spPr>
          <a:xfrm>
            <a:off x="8472880" y="6627302"/>
            <a:ext cx="671119"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5052096"/>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25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25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par>
                                <p:cTn id="69" presetID="10"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animBg="1"/>
      <p:bldP spid="4" grpId="0" animBg="1"/>
      <p:bldP spid="6" grpId="0" animBg="1"/>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595" y="5317376"/>
            <a:ext cx="7659759" cy="1001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70168" y="5452910"/>
            <a:ext cx="6129787" cy="749961"/>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dirty="0">
                <a:solidFill>
                  <a:schemeClr val="bg1"/>
                </a:solidFill>
              </a:rPr>
              <a:t>The sixth digit of the access code is nine.</a:t>
            </a:r>
            <a:endParaRPr lang="en-GB" altLang="en-US" sz="2800"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538" y="5392635"/>
            <a:ext cx="271834" cy="810236"/>
          </a:xfrm>
          <a:prstGeom prst="rect">
            <a:avLst/>
          </a:prstGeom>
        </p:spPr>
      </p:pic>
      <p:sp>
        <p:nvSpPr>
          <p:cNvPr id="6" name="Rectangle 5"/>
          <p:cNvSpPr/>
          <p:nvPr/>
        </p:nvSpPr>
        <p:spPr>
          <a:xfrm>
            <a:off x="7543935" y="5452910"/>
            <a:ext cx="527872" cy="692241"/>
          </a:xfrm>
          <a:prstGeom prst="rect">
            <a:avLst/>
          </a:prstGeom>
          <a:solidFill>
            <a:schemeClr val="bg1"/>
          </a:solidFill>
          <a:ln>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A8E7"/>
                </a:solidFill>
              </a:rPr>
              <a:t>9</a:t>
            </a:r>
          </a:p>
        </p:txBody>
      </p:sp>
      <p:sp>
        <p:nvSpPr>
          <p:cNvPr id="7" name="Rectangle 6"/>
          <p:cNvSpPr/>
          <p:nvPr/>
        </p:nvSpPr>
        <p:spPr>
          <a:xfrm>
            <a:off x="609593" y="999770"/>
            <a:ext cx="4323914" cy="1015663"/>
          </a:xfrm>
          <a:prstGeom prst="rect">
            <a:avLst/>
          </a:prstGeom>
        </p:spPr>
        <p:txBody>
          <a:bodyPr wrap="square" lIns="0" tIns="0" rIns="0" bIns="0">
            <a:spAutoFit/>
          </a:bodyPr>
          <a:lstStyle/>
          <a:p>
            <a:pPr>
              <a:buFont typeface="Arial" panose="020B0604020202020204" pitchFamily="34" charset="0"/>
              <a:buNone/>
            </a:pPr>
            <a:endParaRPr lang="en-GB" altLang="en-US" dirty="0"/>
          </a:p>
          <a:p>
            <a:pPr>
              <a:buFont typeface="Arial" panose="020B0604020202020204" pitchFamily="34" charset="0"/>
              <a:buNone/>
            </a:pPr>
            <a:r>
              <a:rPr lang="en-GB" altLang="en-US" dirty="0"/>
              <a:t>Read the clues about separating mixtures</a:t>
            </a:r>
          </a:p>
          <a:p>
            <a:pPr>
              <a:buFont typeface="Arial" panose="020B0604020202020204" pitchFamily="34" charset="0"/>
              <a:buNone/>
            </a:pPr>
            <a:endParaRPr lang="en-GB" baseline="30000" dirty="0"/>
          </a:p>
          <a:p>
            <a:pPr>
              <a:spcBef>
                <a:spcPct val="0"/>
              </a:spcBef>
            </a:pPr>
            <a:endParaRPr lang="en-GB" altLang="en-US" dirty="0"/>
          </a:p>
        </p:txBody>
      </p:sp>
      <p:sp>
        <p:nvSpPr>
          <p:cNvPr id="8" name="Title 20"/>
          <p:cNvSpPr txBox="1">
            <a:spLocks/>
          </p:cNvSpPr>
          <p:nvPr/>
        </p:nvSpPr>
        <p:spPr>
          <a:xfrm>
            <a:off x="609595" y="39762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t>Escape the Kitchen – Clue 6</a:t>
            </a:r>
            <a:endParaRPr lang="en-GB" sz="3600" dirty="0">
              <a:latin typeface="+mn-lt"/>
            </a:endParaRPr>
          </a:p>
        </p:txBody>
      </p:sp>
      <p:sp>
        <p:nvSpPr>
          <p:cNvPr id="9" name="Rectangle 8"/>
          <p:cNvSpPr/>
          <p:nvPr/>
        </p:nvSpPr>
        <p:spPr>
          <a:xfrm>
            <a:off x="609592" y="4966454"/>
            <a:ext cx="8019963" cy="276999"/>
          </a:xfrm>
          <a:prstGeom prst="rect">
            <a:avLst/>
          </a:prstGeom>
        </p:spPr>
        <p:txBody>
          <a:bodyPr wrap="square" lIns="0" tIns="0" rIns="0" bIns="0">
            <a:spAutoFit/>
          </a:bodyPr>
          <a:lstStyle/>
          <a:p>
            <a:pPr>
              <a:lnSpc>
                <a:spcPct val="100000"/>
              </a:lnSpc>
              <a:spcBef>
                <a:spcPct val="0"/>
              </a:spcBef>
              <a:buFontTx/>
              <a:buNone/>
            </a:pPr>
            <a:r>
              <a:rPr lang="en-GB" altLang="en-US" dirty="0"/>
              <a:t>When the letters </a:t>
            </a:r>
            <a:r>
              <a:rPr lang="en-GB" altLang="en-US" dirty="0" err="1"/>
              <a:t>n,n,i,e</a:t>
            </a:r>
            <a:r>
              <a:rPr lang="en-GB" altLang="en-US" dirty="0"/>
              <a:t> are rearranged, they spell ‘nine’.</a:t>
            </a:r>
            <a:endParaRPr lang="en-GB" altLang="en-US" sz="2800" b="1" dirty="0">
              <a:solidFill>
                <a:srgbClr val="00B05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67663963"/>
              </p:ext>
            </p:extLst>
          </p:nvPr>
        </p:nvGraphicFramePr>
        <p:xfrm>
          <a:off x="4135769" y="1801428"/>
          <a:ext cx="4487901" cy="346238"/>
        </p:xfrm>
        <a:graphic>
          <a:graphicData uri="http://schemas.openxmlformats.org/drawingml/2006/table">
            <a:tbl>
              <a:tblPr firstRow="1" bandRow="1">
                <a:tableStyleId>{D7AC3CCA-C797-4891-BE02-D94E43425B78}</a:tableStyleId>
              </a:tblPr>
              <a:tblGrid>
                <a:gridCol w="407991">
                  <a:extLst>
                    <a:ext uri="{9D8B030D-6E8A-4147-A177-3AD203B41FA5}">
                      <a16:colId xmlns:a16="http://schemas.microsoft.com/office/drawing/2014/main" val="1855070759"/>
                    </a:ext>
                  </a:extLst>
                </a:gridCol>
                <a:gridCol w="407991">
                  <a:extLst>
                    <a:ext uri="{9D8B030D-6E8A-4147-A177-3AD203B41FA5}">
                      <a16:colId xmlns:a16="http://schemas.microsoft.com/office/drawing/2014/main" val="644527643"/>
                    </a:ext>
                  </a:extLst>
                </a:gridCol>
                <a:gridCol w="407991">
                  <a:extLst>
                    <a:ext uri="{9D8B030D-6E8A-4147-A177-3AD203B41FA5}">
                      <a16:colId xmlns:a16="http://schemas.microsoft.com/office/drawing/2014/main" val="2508402294"/>
                    </a:ext>
                  </a:extLst>
                </a:gridCol>
                <a:gridCol w="407991">
                  <a:extLst>
                    <a:ext uri="{9D8B030D-6E8A-4147-A177-3AD203B41FA5}">
                      <a16:colId xmlns:a16="http://schemas.microsoft.com/office/drawing/2014/main" val="1640599106"/>
                    </a:ext>
                  </a:extLst>
                </a:gridCol>
                <a:gridCol w="407991">
                  <a:extLst>
                    <a:ext uri="{9D8B030D-6E8A-4147-A177-3AD203B41FA5}">
                      <a16:colId xmlns:a16="http://schemas.microsoft.com/office/drawing/2014/main" val="3641926004"/>
                    </a:ext>
                  </a:extLst>
                </a:gridCol>
                <a:gridCol w="407991">
                  <a:extLst>
                    <a:ext uri="{9D8B030D-6E8A-4147-A177-3AD203B41FA5}">
                      <a16:colId xmlns:a16="http://schemas.microsoft.com/office/drawing/2014/main" val="4124938228"/>
                    </a:ext>
                  </a:extLst>
                </a:gridCol>
                <a:gridCol w="407991">
                  <a:extLst>
                    <a:ext uri="{9D8B030D-6E8A-4147-A177-3AD203B41FA5}">
                      <a16:colId xmlns:a16="http://schemas.microsoft.com/office/drawing/2014/main" val="806083822"/>
                    </a:ext>
                  </a:extLst>
                </a:gridCol>
                <a:gridCol w="407991">
                  <a:extLst>
                    <a:ext uri="{9D8B030D-6E8A-4147-A177-3AD203B41FA5}">
                      <a16:colId xmlns:a16="http://schemas.microsoft.com/office/drawing/2014/main" val="2850134847"/>
                    </a:ext>
                  </a:extLst>
                </a:gridCol>
                <a:gridCol w="407991">
                  <a:extLst>
                    <a:ext uri="{9D8B030D-6E8A-4147-A177-3AD203B41FA5}">
                      <a16:colId xmlns:a16="http://schemas.microsoft.com/office/drawing/2014/main" val="16218460"/>
                    </a:ext>
                  </a:extLst>
                </a:gridCol>
                <a:gridCol w="407991">
                  <a:extLst>
                    <a:ext uri="{9D8B030D-6E8A-4147-A177-3AD203B41FA5}">
                      <a16:colId xmlns:a16="http://schemas.microsoft.com/office/drawing/2014/main" val="2980298288"/>
                    </a:ext>
                  </a:extLst>
                </a:gridCol>
                <a:gridCol w="407991">
                  <a:extLst>
                    <a:ext uri="{9D8B030D-6E8A-4147-A177-3AD203B41FA5}">
                      <a16:colId xmlns:a16="http://schemas.microsoft.com/office/drawing/2014/main" val="588942860"/>
                    </a:ext>
                  </a:extLst>
                </a:gridCol>
              </a:tblGrid>
              <a:tr h="322138">
                <a:tc>
                  <a:txBody>
                    <a:bodyPr/>
                    <a:lstStyle/>
                    <a:p>
                      <a:pPr algn="ctr"/>
                      <a:r>
                        <a:rPr lang="en-GB" sz="1800" b="0" dirty="0"/>
                        <a:t>e</a:t>
                      </a:r>
                    </a:p>
                  </a:txBody>
                  <a:tcPr marL="71918" marR="71918" marT="35959" marB="35959">
                    <a:solidFill>
                      <a:schemeClr val="bg1"/>
                    </a:solidFill>
                  </a:tcPr>
                </a:tc>
                <a:tc>
                  <a:txBody>
                    <a:bodyPr/>
                    <a:lstStyle/>
                    <a:p>
                      <a:pPr algn="ctr"/>
                      <a:r>
                        <a:rPr lang="en-GB" sz="1800" b="0" dirty="0"/>
                        <a:t>v</a:t>
                      </a:r>
                    </a:p>
                  </a:txBody>
                  <a:tcPr marL="71918" marR="71918" marT="35959" marB="35959">
                    <a:solidFill>
                      <a:schemeClr val="bg1"/>
                    </a:solidFill>
                  </a:tcPr>
                </a:tc>
                <a:tc>
                  <a:txBody>
                    <a:bodyPr/>
                    <a:lstStyle/>
                    <a:p>
                      <a:pPr algn="ctr"/>
                      <a:r>
                        <a:rPr lang="en-GB" sz="1800" b="0" dirty="0"/>
                        <a:t>a</a:t>
                      </a:r>
                    </a:p>
                  </a:txBody>
                  <a:tcPr marL="71918" marR="71918" marT="35959" marB="35959">
                    <a:solidFill>
                      <a:schemeClr val="bg1"/>
                    </a:solidFill>
                  </a:tcPr>
                </a:tc>
                <a:tc>
                  <a:txBody>
                    <a:bodyPr/>
                    <a:lstStyle/>
                    <a:p>
                      <a:pPr algn="ctr"/>
                      <a:r>
                        <a:rPr lang="en-GB" sz="1800" b="0" dirty="0"/>
                        <a:t>p</a:t>
                      </a:r>
                    </a:p>
                  </a:txBody>
                  <a:tcPr marL="71918" marR="71918" marT="35959" marB="35959">
                    <a:solidFill>
                      <a:schemeClr val="bg1"/>
                    </a:solidFill>
                  </a:tcPr>
                </a:tc>
                <a:tc>
                  <a:txBody>
                    <a:bodyPr/>
                    <a:lstStyle/>
                    <a:p>
                      <a:pPr algn="ctr"/>
                      <a:r>
                        <a:rPr lang="en-GB" sz="1800" b="0" dirty="0"/>
                        <a:t>o</a:t>
                      </a:r>
                    </a:p>
                  </a:txBody>
                  <a:tcPr marL="71918" marR="71918" marT="35959" marB="35959">
                    <a:solidFill>
                      <a:schemeClr val="bg1"/>
                    </a:solidFill>
                  </a:tcPr>
                </a:tc>
                <a:tc>
                  <a:txBody>
                    <a:bodyPr/>
                    <a:lstStyle/>
                    <a:p>
                      <a:pPr algn="ctr"/>
                      <a:r>
                        <a:rPr lang="en-GB" sz="1800" b="0" dirty="0"/>
                        <a:t>r</a:t>
                      </a:r>
                    </a:p>
                  </a:txBody>
                  <a:tcPr marL="71918" marR="71918" marT="35959" marB="35959">
                    <a:solidFill>
                      <a:schemeClr val="bg1"/>
                    </a:solidFill>
                  </a:tcPr>
                </a:tc>
                <a:tc>
                  <a:txBody>
                    <a:bodyPr/>
                    <a:lstStyle/>
                    <a:p>
                      <a:pPr algn="ctr"/>
                      <a:r>
                        <a:rPr lang="en-GB" sz="1800" b="0" dirty="0"/>
                        <a:t>a</a:t>
                      </a:r>
                    </a:p>
                  </a:txBody>
                  <a:tcPr marL="71918" marR="71918" marT="35959" marB="35959">
                    <a:solidFill>
                      <a:schemeClr val="bg1"/>
                    </a:solidFill>
                  </a:tcPr>
                </a:tc>
                <a:tc>
                  <a:txBody>
                    <a:bodyPr/>
                    <a:lstStyle/>
                    <a:p>
                      <a:pPr algn="ctr"/>
                      <a:r>
                        <a:rPr lang="en-GB" sz="1800" b="0" dirty="0"/>
                        <a:t>t</a:t>
                      </a:r>
                    </a:p>
                  </a:txBody>
                  <a:tcPr marL="71918" marR="71918" marT="35959" marB="35959">
                    <a:solidFill>
                      <a:schemeClr val="bg1"/>
                    </a:solidFill>
                  </a:tcPr>
                </a:tc>
                <a:tc>
                  <a:txBody>
                    <a:bodyPr/>
                    <a:lstStyle/>
                    <a:p>
                      <a:pPr algn="ctr"/>
                      <a:r>
                        <a:rPr lang="en-GB" sz="1800" b="0" dirty="0" err="1"/>
                        <a:t>i</a:t>
                      </a:r>
                      <a:endParaRPr lang="en-GB" sz="1800" b="0" dirty="0"/>
                    </a:p>
                  </a:txBody>
                  <a:tcPr marL="71918" marR="71918" marT="35959" marB="35959">
                    <a:solidFill>
                      <a:schemeClr val="bg1"/>
                    </a:solidFill>
                  </a:tcPr>
                </a:tc>
                <a:tc>
                  <a:txBody>
                    <a:bodyPr/>
                    <a:lstStyle/>
                    <a:p>
                      <a:pPr algn="ctr"/>
                      <a:r>
                        <a:rPr lang="en-GB" sz="1800" b="0" dirty="0"/>
                        <a:t>o</a:t>
                      </a:r>
                    </a:p>
                  </a:txBody>
                  <a:tcPr marL="71918" marR="71918" marT="35959" marB="35959">
                    <a:solidFill>
                      <a:schemeClr val="bg1"/>
                    </a:solidFill>
                  </a:tcPr>
                </a:tc>
                <a:tc>
                  <a:txBody>
                    <a:bodyPr/>
                    <a:lstStyle/>
                    <a:p>
                      <a:pPr algn="ctr"/>
                      <a:r>
                        <a:rPr lang="en-GB" sz="1800" b="0" dirty="0"/>
                        <a:t>n</a:t>
                      </a:r>
                    </a:p>
                  </a:txBody>
                  <a:tcPr marL="71918" marR="71918" marT="35959" marB="35959">
                    <a:solidFill>
                      <a:srgbClr val="FFC000"/>
                    </a:solidFill>
                  </a:tcPr>
                </a:tc>
                <a:extLst>
                  <a:ext uri="{0D108BD9-81ED-4DB2-BD59-A6C34878D82A}">
                    <a16:rowId xmlns:a16="http://schemas.microsoft.com/office/drawing/2014/main" val="303030975"/>
                  </a:ext>
                </a:extLst>
              </a:tr>
            </a:tbl>
          </a:graphicData>
        </a:graphic>
      </p:graphicFrame>
      <p:sp>
        <p:nvSpPr>
          <p:cNvPr id="12" name="Rectangle 11"/>
          <p:cNvSpPr/>
          <p:nvPr/>
        </p:nvSpPr>
        <p:spPr>
          <a:xfrm>
            <a:off x="619267" y="1670719"/>
            <a:ext cx="4314240" cy="461665"/>
          </a:xfrm>
          <a:prstGeom prst="rect">
            <a:avLst/>
          </a:prstGeom>
        </p:spPr>
        <p:txBody>
          <a:bodyPr wrap="square" lIns="0" tIns="0" rIns="0" bIns="0">
            <a:spAutoFit/>
          </a:bodyPr>
          <a:lstStyle/>
          <a:p>
            <a:pPr>
              <a:buFont typeface="Arial" panose="020B0604020202020204" pitchFamily="34" charset="0"/>
              <a:buNone/>
            </a:pPr>
            <a:endParaRPr lang="en-GB" baseline="30000" dirty="0"/>
          </a:p>
          <a:p>
            <a:pPr>
              <a:buFont typeface="Arial" panose="020B0604020202020204" pitchFamily="34" charset="0"/>
              <a:buNone/>
            </a:pPr>
            <a:r>
              <a:rPr lang="en-GB" dirty="0"/>
              <a:t>Separating salt from a solution</a:t>
            </a:r>
            <a:r>
              <a:rPr lang="en-GB" altLang="en-US" dirty="0"/>
              <a:t>.</a:t>
            </a:r>
          </a:p>
        </p:txBody>
      </p:sp>
      <p:graphicFrame>
        <p:nvGraphicFramePr>
          <p:cNvPr id="13" name="Table 12"/>
          <p:cNvGraphicFramePr>
            <a:graphicFrameLocks noGrp="1"/>
          </p:cNvGraphicFramePr>
          <p:nvPr>
            <p:extLst>
              <p:ext uri="{D42A27DB-BD31-4B8C-83A1-F6EECF244321}">
                <p14:modId xmlns:p14="http://schemas.microsoft.com/office/powerpoint/2010/main" val="3735423324"/>
              </p:ext>
            </p:extLst>
          </p:nvPr>
        </p:nvGraphicFramePr>
        <p:xfrm>
          <a:off x="4665504" y="2639138"/>
          <a:ext cx="3964050" cy="346238"/>
        </p:xfrm>
        <a:graphic>
          <a:graphicData uri="http://schemas.openxmlformats.org/drawingml/2006/table">
            <a:tbl>
              <a:tblPr firstRow="1" bandRow="1">
                <a:tableStyleId>{D7AC3CCA-C797-4891-BE02-D94E43425B78}</a:tableStyleId>
              </a:tblPr>
              <a:tblGrid>
                <a:gridCol w="440450">
                  <a:extLst>
                    <a:ext uri="{9D8B030D-6E8A-4147-A177-3AD203B41FA5}">
                      <a16:colId xmlns:a16="http://schemas.microsoft.com/office/drawing/2014/main" val="1855070759"/>
                    </a:ext>
                  </a:extLst>
                </a:gridCol>
                <a:gridCol w="440450">
                  <a:extLst>
                    <a:ext uri="{9D8B030D-6E8A-4147-A177-3AD203B41FA5}">
                      <a16:colId xmlns:a16="http://schemas.microsoft.com/office/drawing/2014/main" val="644527643"/>
                    </a:ext>
                  </a:extLst>
                </a:gridCol>
                <a:gridCol w="440450">
                  <a:extLst>
                    <a:ext uri="{9D8B030D-6E8A-4147-A177-3AD203B41FA5}">
                      <a16:colId xmlns:a16="http://schemas.microsoft.com/office/drawing/2014/main" val="2508402294"/>
                    </a:ext>
                  </a:extLst>
                </a:gridCol>
                <a:gridCol w="440450">
                  <a:extLst>
                    <a:ext uri="{9D8B030D-6E8A-4147-A177-3AD203B41FA5}">
                      <a16:colId xmlns:a16="http://schemas.microsoft.com/office/drawing/2014/main" val="4124938228"/>
                    </a:ext>
                  </a:extLst>
                </a:gridCol>
                <a:gridCol w="440450">
                  <a:extLst>
                    <a:ext uri="{9D8B030D-6E8A-4147-A177-3AD203B41FA5}">
                      <a16:colId xmlns:a16="http://schemas.microsoft.com/office/drawing/2014/main" val="806083822"/>
                    </a:ext>
                  </a:extLst>
                </a:gridCol>
                <a:gridCol w="440450">
                  <a:extLst>
                    <a:ext uri="{9D8B030D-6E8A-4147-A177-3AD203B41FA5}">
                      <a16:colId xmlns:a16="http://schemas.microsoft.com/office/drawing/2014/main" val="2850134847"/>
                    </a:ext>
                  </a:extLst>
                </a:gridCol>
                <a:gridCol w="440450">
                  <a:extLst>
                    <a:ext uri="{9D8B030D-6E8A-4147-A177-3AD203B41FA5}">
                      <a16:colId xmlns:a16="http://schemas.microsoft.com/office/drawing/2014/main" val="16218460"/>
                    </a:ext>
                  </a:extLst>
                </a:gridCol>
                <a:gridCol w="440450">
                  <a:extLst>
                    <a:ext uri="{9D8B030D-6E8A-4147-A177-3AD203B41FA5}">
                      <a16:colId xmlns:a16="http://schemas.microsoft.com/office/drawing/2014/main" val="2980298288"/>
                    </a:ext>
                  </a:extLst>
                </a:gridCol>
                <a:gridCol w="440450">
                  <a:extLst>
                    <a:ext uri="{9D8B030D-6E8A-4147-A177-3AD203B41FA5}">
                      <a16:colId xmlns:a16="http://schemas.microsoft.com/office/drawing/2014/main" val="588942860"/>
                    </a:ext>
                  </a:extLst>
                </a:gridCol>
              </a:tblGrid>
              <a:tr h="322138">
                <a:tc>
                  <a:txBody>
                    <a:bodyPr/>
                    <a:lstStyle/>
                    <a:p>
                      <a:pPr algn="ctr"/>
                      <a:r>
                        <a:rPr lang="en-GB" sz="1800" b="0" dirty="0"/>
                        <a:t>m</a:t>
                      </a:r>
                    </a:p>
                  </a:txBody>
                  <a:tcPr marL="71918" marR="71918" marT="35959" marB="35959">
                    <a:solidFill>
                      <a:schemeClr val="bg1"/>
                    </a:solidFill>
                  </a:tcPr>
                </a:tc>
                <a:tc>
                  <a:txBody>
                    <a:bodyPr/>
                    <a:lstStyle/>
                    <a:p>
                      <a:pPr algn="ctr"/>
                      <a:r>
                        <a:rPr lang="en-GB" sz="1800" b="0" dirty="0"/>
                        <a:t>a</a:t>
                      </a:r>
                    </a:p>
                  </a:txBody>
                  <a:tcPr marL="71918" marR="71918" marT="35959" marB="35959">
                    <a:solidFill>
                      <a:schemeClr val="bg1"/>
                    </a:solidFill>
                  </a:tcPr>
                </a:tc>
                <a:tc>
                  <a:txBody>
                    <a:bodyPr/>
                    <a:lstStyle/>
                    <a:p>
                      <a:pPr algn="ctr"/>
                      <a:r>
                        <a:rPr lang="en-GB" sz="1800" b="0" dirty="0"/>
                        <a:t>g</a:t>
                      </a:r>
                    </a:p>
                  </a:txBody>
                  <a:tcPr marL="71918" marR="71918" marT="35959" marB="35959">
                    <a:solidFill>
                      <a:schemeClr val="bg1"/>
                    </a:solidFill>
                  </a:tcPr>
                </a:tc>
                <a:tc>
                  <a:txBody>
                    <a:bodyPr/>
                    <a:lstStyle/>
                    <a:p>
                      <a:pPr algn="ctr"/>
                      <a:r>
                        <a:rPr lang="en-GB" sz="1800" b="0" dirty="0"/>
                        <a:t>n</a:t>
                      </a:r>
                    </a:p>
                  </a:txBody>
                  <a:tcPr marL="71918" marR="71918" marT="35959" marB="35959">
                    <a:solidFill>
                      <a:srgbClr val="FFC000"/>
                    </a:solidFill>
                  </a:tcPr>
                </a:tc>
                <a:tc>
                  <a:txBody>
                    <a:bodyPr/>
                    <a:lstStyle/>
                    <a:p>
                      <a:pPr algn="ctr"/>
                      <a:r>
                        <a:rPr lang="en-GB" sz="1800" b="0" dirty="0"/>
                        <a:t>e</a:t>
                      </a:r>
                    </a:p>
                  </a:txBody>
                  <a:tcPr marL="71918" marR="71918" marT="35959" marB="35959">
                    <a:solidFill>
                      <a:schemeClr val="bg1"/>
                    </a:solidFill>
                  </a:tcPr>
                </a:tc>
                <a:tc>
                  <a:txBody>
                    <a:bodyPr/>
                    <a:lstStyle/>
                    <a:p>
                      <a:pPr algn="ctr"/>
                      <a:r>
                        <a:rPr lang="en-GB" sz="1800" b="0" dirty="0"/>
                        <a:t>t</a:t>
                      </a:r>
                    </a:p>
                  </a:txBody>
                  <a:tcPr marL="71918" marR="71918" marT="35959" marB="35959">
                    <a:solidFill>
                      <a:schemeClr val="bg1"/>
                    </a:solidFill>
                  </a:tcPr>
                </a:tc>
                <a:tc>
                  <a:txBody>
                    <a:bodyPr/>
                    <a:lstStyle/>
                    <a:p>
                      <a:pPr algn="ctr"/>
                      <a:r>
                        <a:rPr lang="en-GB" sz="1800" b="0" dirty="0" err="1"/>
                        <a:t>i</a:t>
                      </a:r>
                      <a:endParaRPr lang="en-GB" sz="1800" b="0" dirty="0"/>
                    </a:p>
                  </a:txBody>
                  <a:tcPr marL="71918" marR="71918" marT="35959" marB="35959">
                    <a:solidFill>
                      <a:schemeClr val="bg1"/>
                    </a:solidFill>
                  </a:tcPr>
                </a:tc>
                <a:tc>
                  <a:txBody>
                    <a:bodyPr/>
                    <a:lstStyle/>
                    <a:p>
                      <a:pPr algn="ctr"/>
                      <a:r>
                        <a:rPr lang="en-GB" sz="1800" b="0" dirty="0"/>
                        <a:t>s</a:t>
                      </a:r>
                    </a:p>
                  </a:txBody>
                  <a:tcPr marL="71918" marR="71918" marT="35959" marB="35959">
                    <a:solidFill>
                      <a:schemeClr val="bg1"/>
                    </a:solidFill>
                  </a:tcPr>
                </a:tc>
                <a:tc>
                  <a:txBody>
                    <a:bodyPr/>
                    <a:lstStyle/>
                    <a:p>
                      <a:pPr algn="ctr"/>
                      <a:r>
                        <a:rPr lang="en-GB" sz="1800" b="0" dirty="0"/>
                        <a:t>m</a:t>
                      </a:r>
                    </a:p>
                  </a:txBody>
                  <a:tcPr marL="71918" marR="71918" marT="35959" marB="35959">
                    <a:solidFill>
                      <a:schemeClr val="bg1"/>
                    </a:solidFill>
                  </a:tcPr>
                </a:tc>
                <a:extLst>
                  <a:ext uri="{0D108BD9-81ED-4DB2-BD59-A6C34878D82A}">
                    <a16:rowId xmlns:a16="http://schemas.microsoft.com/office/drawing/2014/main" val="30303097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090629156"/>
              </p:ext>
            </p:extLst>
          </p:nvPr>
        </p:nvGraphicFramePr>
        <p:xfrm>
          <a:off x="4667107" y="3527640"/>
          <a:ext cx="3964050" cy="346238"/>
        </p:xfrm>
        <a:graphic>
          <a:graphicData uri="http://schemas.openxmlformats.org/drawingml/2006/table">
            <a:tbl>
              <a:tblPr firstRow="1" bandRow="1">
                <a:tableStyleId>{D7AC3CCA-C797-4891-BE02-D94E43425B78}</a:tableStyleId>
              </a:tblPr>
              <a:tblGrid>
                <a:gridCol w="440450">
                  <a:extLst>
                    <a:ext uri="{9D8B030D-6E8A-4147-A177-3AD203B41FA5}">
                      <a16:colId xmlns:a16="http://schemas.microsoft.com/office/drawing/2014/main" val="1855070759"/>
                    </a:ext>
                  </a:extLst>
                </a:gridCol>
                <a:gridCol w="440450">
                  <a:extLst>
                    <a:ext uri="{9D8B030D-6E8A-4147-A177-3AD203B41FA5}">
                      <a16:colId xmlns:a16="http://schemas.microsoft.com/office/drawing/2014/main" val="644527643"/>
                    </a:ext>
                  </a:extLst>
                </a:gridCol>
                <a:gridCol w="440450">
                  <a:extLst>
                    <a:ext uri="{9D8B030D-6E8A-4147-A177-3AD203B41FA5}">
                      <a16:colId xmlns:a16="http://schemas.microsoft.com/office/drawing/2014/main" val="2508402294"/>
                    </a:ext>
                  </a:extLst>
                </a:gridCol>
                <a:gridCol w="440450">
                  <a:extLst>
                    <a:ext uri="{9D8B030D-6E8A-4147-A177-3AD203B41FA5}">
                      <a16:colId xmlns:a16="http://schemas.microsoft.com/office/drawing/2014/main" val="4124938228"/>
                    </a:ext>
                  </a:extLst>
                </a:gridCol>
                <a:gridCol w="440450">
                  <a:extLst>
                    <a:ext uri="{9D8B030D-6E8A-4147-A177-3AD203B41FA5}">
                      <a16:colId xmlns:a16="http://schemas.microsoft.com/office/drawing/2014/main" val="806083822"/>
                    </a:ext>
                  </a:extLst>
                </a:gridCol>
                <a:gridCol w="440450">
                  <a:extLst>
                    <a:ext uri="{9D8B030D-6E8A-4147-A177-3AD203B41FA5}">
                      <a16:colId xmlns:a16="http://schemas.microsoft.com/office/drawing/2014/main" val="2850134847"/>
                    </a:ext>
                  </a:extLst>
                </a:gridCol>
                <a:gridCol w="440450">
                  <a:extLst>
                    <a:ext uri="{9D8B030D-6E8A-4147-A177-3AD203B41FA5}">
                      <a16:colId xmlns:a16="http://schemas.microsoft.com/office/drawing/2014/main" val="16218460"/>
                    </a:ext>
                  </a:extLst>
                </a:gridCol>
                <a:gridCol w="440450">
                  <a:extLst>
                    <a:ext uri="{9D8B030D-6E8A-4147-A177-3AD203B41FA5}">
                      <a16:colId xmlns:a16="http://schemas.microsoft.com/office/drawing/2014/main" val="2980298288"/>
                    </a:ext>
                  </a:extLst>
                </a:gridCol>
                <a:gridCol w="440450">
                  <a:extLst>
                    <a:ext uri="{9D8B030D-6E8A-4147-A177-3AD203B41FA5}">
                      <a16:colId xmlns:a16="http://schemas.microsoft.com/office/drawing/2014/main" val="588942860"/>
                    </a:ext>
                  </a:extLst>
                </a:gridCol>
              </a:tblGrid>
              <a:tr h="322138">
                <a:tc>
                  <a:txBody>
                    <a:bodyPr/>
                    <a:lstStyle/>
                    <a:p>
                      <a:pPr algn="ctr"/>
                      <a:r>
                        <a:rPr lang="en-GB" sz="1800" b="0" dirty="0"/>
                        <a:t>f</a:t>
                      </a:r>
                    </a:p>
                  </a:txBody>
                  <a:tcPr marL="71918" marR="71918" marT="35959" marB="35959">
                    <a:solidFill>
                      <a:schemeClr val="bg1"/>
                    </a:solidFill>
                  </a:tcPr>
                </a:tc>
                <a:tc>
                  <a:txBody>
                    <a:bodyPr/>
                    <a:lstStyle/>
                    <a:p>
                      <a:pPr algn="ctr"/>
                      <a:r>
                        <a:rPr lang="en-GB" sz="1800" b="0" dirty="0"/>
                        <a:t>i</a:t>
                      </a:r>
                    </a:p>
                  </a:txBody>
                  <a:tcPr marL="71918" marR="71918" marT="35959" marB="35959">
                    <a:solidFill>
                      <a:srgbClr val="FFC000"/>
                    </a:solidFill>
                  </a:tcPr>
                </a:tc>
                <a:tc>
                  <a:txBody>
                    <a:bodyPr/>
                    <a:lstStyle/>
                    <a:p>
                      <a:pPr algn="ctr"/>
                      <a:r>
                        <a:rPr lang="en-GB" sz="1800" b="0" dirty="0"/>
                        <a:t>l</a:t>
                      </a:r>
                    </a:p>
                  </a:txBody>
                  <a:tcPr marL="71918" marR="71918" marT="35959" marB="35959">
                    <a:solidFill>
                      <a:schemeClr val="bg1"/>
                    </a:solidFill>
                  </a:tcPr>
                </a:tc>
                <a:tc>
                  <a:txBody>
                    <a:bodyPr/>
                    <a:lstStyle/>
                    <a:p>
                      <a:pPr algn="ctr"/>
                      <a:r>
                        <a:rPr lang="en-GB" sz="1800" b="0" dirty="0"/>
                        <a:t>t</a:t>
                      </a:r>
                    </a:p>
                  </a:txBody>
                  <a:tcPr marL="71918" marR="71918" marT="35959" marB="35959">
                    <a:solidFill>
                      <a:schemeClr val="bg1"/>
                    </a:solidFill>
                  </a:tcPr>
                </a:tc>
                <a:tc>
                  <a:txBody>
                    <a:bodyPr/>
                    <a:lstStyle/>
                    <a:p>
                      <a:pPr algn="ctr"/>
                      <a:r>
                        <a:rPr lang="en-GB" sz="1800" b="0" dirty="0"/>
                        <a:t>e</a:t>
                      </a:r>
                    </a:p>
                  </a:txBody>
                  <a:tcPr marL="71918" marR="71918" marT="35959" marB="35959">
                    <a:solidFill>
                      <a:schemeClr val="bg1"/>
                    </a:solidFill>
                  </a:tcPr>
                </a:tc>
                <a:tc>
                  <a:txBody>
                    <a:bodyPr/>
                    <a:lstStyle/>
                    <a:p>
                      <a:pPr algn="ctr"/>
                      <a:r>
                        <a:rPr lang="en-GB" sz="1800" b="0" dirty="0"/>
                        <a:t>r</a:t>
                      </a:r>
                    </a:p>
                  </a:txBody>
                  <a:tcPr marL="71918" marR="71918" marT="35959" marB="35959">
                    <a:solidFill>
                      <a:schemeClr val="bg1"/>
                    </a:solidFill>
                  </a:tcPr>
                </a:tc>
                <a:tc>
                  <a:txBody>
                    <a:bodyPr/>
                    <a:lstStyle/>
                    <a:p>
                      <a:pPr algn="ctr"/>
                      <a:r>
                        <a:rPr lang="en-GB" sz="1800" b="0" dirty="0" err="1"/>
                        <a:t>i</a:t>
                      </a:r>
                      <a:endParaRPr lang="en-GB" sz="1800" b="0" dirty="0"/>
                    </a:p>
                  </a:txBody>
                  <a:tcPr marL="71918" marR="71918" marT="35959" marB="35959">
                    <a:solidFill>
                      <a:schemeClr val="bg1"/>
                    </a:solidFill>
                  </a:tcPr>
                </a:tc>
                <a:tc>
                  <a:txBody>
                    <a:bodyPr/>
                    <a:lstStyle/>
                    <a:p>
                      <a:pPr algn="ctr"/>
                      <a:r>
                        <a:rPr lang="en-GB" sz="1800" b="0" dirty="0"/>
                        <a:t>n</a:t>
                      </a:r>
                    </a:p>
                  </a:txBody>
                  <a:tcPr marL="71918" marR="71918" marT="35959" marB="35959">
                    <a:solidFill>
                      <a:schemeClr val="bg1"/>
                    </a:solidFill>
                  </a:tcPr>
                </a:tc>
                <a:tc>
                  <a:txBody>
                    <a:bodyPr/>
                    <a:lstStyle/>
                    <a:p>
                      <a:pPr algn="ctr"/>
                      <a:r>
                        <a:rPr lang="en-GB" sz="1800" b="0" dirty="0"/>
                        <a:t>g</a:t>
                      </a:r>
                    </a:p>
                  </a:txBody>
                  <a:tcPr marL="71918" marR="71918" marT="35959" marB="35959">
                    <a:solidFill>
                      <a:schemeClr val="bg1"/>
                    </a:solidFill>
                  </a:tcPr>
                </a:tc>
                <a:extLst>
                  <a:ext uri="{0D108BD9-81ED-4DB2-BD59-A6C34878D82A}">
                    <a16:rowId xmlns:a16="http://schemas.microsoft.com/office/drawing/2014/main" val="30303097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651557437"/>
              </p:ext>
            </p:extLst>
          </p:nvPr>
        </p:nvGraphicFramePr>
        <p:xfrm>
          <a:off x="5560826" y="4339914"/>
          <a:ext cx="3068728" cy="358312"/>
        </p:xfrm>
        <a:graphic>
          <a:graphicData uri="http://schemas.openxmlformats.org/drawingml/2006/table">
            <a:tbl>
              <a:tblPr firstRow="1" bandRow="1">
                <a:tableStyleId>{D7AC3CCA-C797-4891-BE02-D94E43425B78}</a:tableStyleId>
              </a:tblPr>
              <a:tblGrid>
                <a:gridCol w="438123">
                  <a:extLst>
                    <a:ext uri="{9D8B030D-6E8A-4147-A177-3AD203B41FA5}">
                      <a16:colId xmlns:a16="http://schemas.microsoft.com/office/drawing/2014/main" val="324404503"/>
                    </a:ext>
                  </a:extLst>
                </a:gridCol>
                <a:gridCol w="425302">
                  <a:extLst>
                    <a:ext uri="{9D8B030D-6E8A-4147-A177-3AD203B41FA5}">
                      <a16:colId xmlns:a16="http://schemas.microsoft.com/office/drawing/2014/main" val="4205907291"/>
                    </a:ext>
                  </a:extLst>
                </a:gridCol>
                <a:gridCol w="446568">
                  <a:extLst>
                    <a:ext uri="{9D8B030D-6E8A-4147-A177-3AD203B41FA5}">
                      <a16:colId xmlns:a16="http://schemas.microsoft.com/office/drawing/2014/main" val="3709576585"/>
                    </a:ext>
                  </a:extLst>
                </a:gridCol>
                <a:gridCol w="446567">
                  <a:extLst>
                    <a:ext uri="{9D8B030D-6E8A-4147-A177-3AD203B41FA5}">
                      <a16:colId xmlns:a16="http://schemas.microsoft.com/office/drawing/2014/main" val="1900814506"/>
                    </a:ext>
                  </a:extLst>
                </a:gridCol>
                <a:gridCol w="446568">
                  <a:extLst>
                    <a:ext uri="{9D8B030D-6E8A-4147-A177-3AD203B41FA5}">
                      <a16:colId xmlns:a16="http://schemas.microsoft.com/office/drawing/2014/main" val="3927545964"/>
                    </a:ext>
                  </a:extLst>
                </a:gridCol>
                <a:gridCol w="425302">
                  <a:extLst>
                    <a:ext uri="{9D8B030D-6E8A-4147-A177-3AD203B41FA5}">
                      <a16:colId xmlns:a16="http://schemas.microsoft.com/office/drawing/2014/main" val="3824254727"/>
                    </a:ext>
                  </a:extLst>
                </a:gridCol>
                <a:gridCol w="440298">
                  <a:extLst>
                    <a:ext uri="{9D8B030D-6E8A-4147-A177-3AD203B41FA5}">
                      <a16:colId xmlns:a16="http://schemas.microsoft.com/office/drawing/2014/main" val="3390133043"/>
                    </a:ext>
                  </a:extLst>
                </a:gridCol>
              </a:tblGrid>
              <a:tr h="341334">
                <a:tc>
                  <a:txBody>
                    <a:bodyPr/>
                    <a:lstStyle/>
                    <a:p>
                      <a:pPr algn="ctr"/>
                      <a:r>
                        <a:rPr lang="en-GB" sz="1800" b="0" dirty="0"/>
                        <a:t>s</a:t>
                      </a:r>
                    </a:p>
                  </a:txBody>
                  <a:tcPr marL="83992" marR="83992" marT="41996" marB="41996">
                    <a:solidFill>
                      <a:schemeClr val="bg1"/>
                    </a:solidFill>
                  </a:tcPr>
                </a:tc>
                <a:tc>
                  <a:txBody>
                    <a:bodyPr/>
                    <a:lstStyle/>
                    <a:p>
                      <a:pPr algn="ctr"/>
                      <a:r>
                        <a:rPr lang="en-GB" sz="1800" b="0" dirty="0" err="1"/>
                        <a:t>i</a:t>
                      </a:r>
                      <a:endParaRPr lang="en-GB" sz="1800" b="0" dirty="0"/>
                    </a:p>
                  </a:txBody>
                  <a:tcPr marL="83992" marR="83992" marT="41996" marB="41996">
                    <a:solidFill>
                      <a:schemeClr val="bg1"/>
                    </a:solidFill>
                  </a:tcPr>
                </a:tc>
                <a:tc>
                  <a:txBody>
                    <a:bodyPr/>
                    <a:lstStyle/>
                    <a:p>
                      <a:pPr algn="ctr"/>
                      <a:r>
                        <a:rPr lang="en-GB" sz="1800" b="0" dirty="0"/>
                        <a:t>e</a:t>
                      </a:r>
                    </a:p>
                  </a:txBody>
                  <a:tcPr marL="83992" marR="83992" marT="41996" marB="41996">
                    <a:solidFill>
                      <a:srgbClr val="FFC000"/>
                    </a:solidFill>
                  </a:tcPr>
                </a:tc>
                <a:tc>
                  <a:txBody>
                    <a:bodyPr/>
                    <a:lstStyle/>
                    <a:p>
                      <a:pPr algn="ctr"/>
                      <a:r>
                        <a:rPr lang="en-GB" sz="1800" b="0" dirty="0"/>
                        <a:t>v</a:t>
                      </a:r>
                    </a:p>
                  </a:txBody>
                  <a:tcPr marL="83992" marR="83992" marT="41996" marB="41996">
                    <a:solidFill>
                      <a:schemeClr val="bg1"/>
                    </a:solidFill>
                  </a:tcPr>
                </a:tc>
                <a:tc>
                  <a:txBody>
                    <a:bodyPr/>
                    <a:lstStyle/>
                    <a:p>
                      <a:pPr algn="ctr"/>
                      <a:r>
                        <a:rPr lang="en-GB" sz="1800" b="0" dirty="0" err="1"/>
                        <a:t>i</a:t>
                      </a:r>
                      <a:endParaRPr lang="en-GB" sz="1800" b="0" dirty="0"/>
                    </a:p>
                  </a:txBody>
                  <a:tcPr marL="83992" marR="83992" marT="41996" marB="41996">
                    <a:solidFill>
                      <a:schemeClr val="bg1"/>
                    </a:solidFill>
                  </a:tcPr>
                </a:tc>
                <a:tc>
                  <a:txBody>
                    <a:bodyPr/>
                    <a:lstStyle/>
                    <a:p>
                      <a:pPr algn="ctr"/>
                      <a:r>
                        <a:rPr lang="en-GB" sz="1800" b="0" dirty="0"/>
                        <a:t>n</a:t>
                      </a:r>
                    </a:p>
                  </a:txBody>
                  <a:tcPr marL="83992" marR="83992" marT="41996" marB="41996">
                    <a:solidFill>
                      <a:schemeClr val="bg1"/>
                    </a:solidFill>
                  </a:tcPr>
                </a:tc>
                <a:tc>
                  <a:txBody>
                    <a:bodyPr/>
                    <a:lstStyle/>
                    <a:p>
                      <a:pPr algn="ctr"/>
                      <a:r>
                        <a:rPr lang="en-GB" sz="1800" b="0" dirty="0"/>
                        <a:t>g</a:t>
                      </a:r>
                    </a:p>
                  </a:txBody>
                  <a:tcPr marL="83992" marR="83992" marT="41996" marB="41996">
                    <a:solidFill>
                      <a:schemeClr val="bg1"/>
                    </a:solidFill>
                  </a:tcPr>
                </a:tc>
                <a:extLst>
                  <a:ext uri="{0D108BD9-81ED-4DB2-BD59-A6C34878D82A}">
                    <a16:rowId xmlns:a16="http://schemas.microsoft.com/office/drawing/2014/main" val="239160821"/>
                  </a:ext>
                </a:extLst>
              </a:tr>
            </a:tbl>
          </a:graphicData>
        </a:graphic>
      </p:graphicFrame>
      <p:sp>
        <p:nvSpPr>
          <p:cNvPr id="16" name="Rectangle 15"/>
          <p:cNvSpPr/>
          <p:nvPr/>
        </p:nvSpPr>
        <p:spPr>
          <a:xfrm>
            <a:off x="619267" y="2067077"/>
            <a:ext cx="3170899" cy="1015663"/>
          </a:xfrm>
          <a:prstGeom prst="rect">
            <a:avLst/>
          </a:prstGeom>
        </p:spPr>
        <p:txBody>
          <a:bodyPr wrap="square" lIns="0" tIns="0" rIns="0" bIns="0">
            <a:spAutoFit/>
          </a:bodyPr>
          <a:lstStyle/>
          <a:p>
            <a:pPr>
              <a:buFont typeface="Arial" panose="020B0604020202020204" pitchFamily="34" charset="0"/>
              <a:buNone/>
            </a:pPr>
            <a:endParaRPr lang="en-GB" altLang="en-US" dirty="0"/>
          </a:p>
          <a:p>
            <a:pPr>
              <a:buFont typeface="Arial" panose="020B0604020202020204" pitchFamily="34" charset="0"/>
              <a:buNone/>
            </a:pPr>
            <a:endParaRPr lang="en-GB" baseline="30000" dirty="0"/>
          </a:p>
          <a:p>
            <a:pPr>
              <a:buFont typeface="Arial" panose="020B0604020202020204" pitchFamily="34" charset="0"/>
              <a:buNone/>
            </a:pPr>
            <a:r>
              <a:rPr lang="en-GB" altLang="en-US" dirty="0"/>
              <a:t>Separating iron and steel from plastic and paper.</a:t>
            </a:r>
          </a:p>
        </p:txBody>
      </p:sp>
      <p:sp>
        <p:nvSpPr>
          <p:cNvPr id="17" name="Rectangle 16"/>
          <p:cNvSpPr/>
          <p:nvPr/>
        </p:nvSpPr>
        <p:spPr>
          <a:xfrm>
            <a:off x="609592" y="2749072"/>
            <a:ext cx="4314240" cy="1846659"/>
          </a:xfrm>
          <a:prstGeom prst="rect">
            <a:avLst/>
          </a:prstGeom>
        </p:spPr>
        <p:txBody>
          <a:bodyPr wrap="square" lIns="0" tIns="0" rIns="0" bIns="0">
            <a:spAutoFit/>
          </a:bodyPr>
          <a:lstStyle/>
          <a:p>
            <a:pPr>
              <a:buFont typeface="Arial" panose="020B0604020202020204" pitchFamily="34" charset="0"/>
              <a:buNone/>
            </a:pPr>
            <a:endParaRPr lang="en-GB" altLang="en-US" dirty="0"/>
          </a:p>
          <a:p>
            <a:pPr>
              <a:buFont typeface="Arial" panose="020B0604020202020204" pitchFamily="34" charset="0"/>
              <a:buNone/>
            </a:pPr>
            <a:endParaRPr lang="en-GB" baseline="30000" dirty="0"/>
          </a:p>
          <a:p>
            <a:pPr>
              <a:buFont typeface="Arial" panose="020B0604020202020204" pitchFamily="34" charset="0"/>
              <a:buNone/>
            </a:pPr>
            <a:endParaRPr lang="en-GB" altLang="en-US" dirty="0"/>
          </a:p>
          <a:p>
            <a:pPr>
              <a:buFont typeface="Arial" panose="020B0604020202020204" pitchFamily="34" charset="0"/>
              <a:buNone/>
            </a:pPr>
            <a:r>
              <a:rPr lang="en-GB" altLang="en-US" dirty="0"/>
              <a:t>Separating an insoluble solid and </a:t>
            </a:r>
          </a:p>
          <a:p>
            <a:pPr>
              <a:buFont typeface="Arial" panose="020B0604020202020204" pitchFamily="34" charset="0"/>
              <a:buNone/>
            </a:pPr>
            <a:r>
              <a:rPr lang="en-GB" altLang="en-US" dirty="0"/>
              <a:t>a liquid.</a:t>
            </a:r>
          </a:p>
          <a:p>
            <a:pPr>
              <a:buFont typeface="Arial" panose="020B0604020202020204" pitchFamily="34" charset="0"/>
              <a:buNone/>
            </a:pPr>
            <a:endParaRPr lang="en-GB" altLang="en-US" dirty="0"/>
          </a:p>
          <a:p>
            <a:pPr>
              <a:spcBef>
                <a:spcPct val="0"/>
              </a:spcBef>
            </a:pPr>
            <a:endParaRPr lang="en-GB" altLang="en-US" dirty="0"/>
          </a:p>
        </p:txBody>
      </p:sp>
      <p:sp>
        <p:nvSpPr>
          <p:cNvPr id="18" name="Rectangle 17"/>
          <p:cNvSpPr/>
          <p:nvPr/>
        </p:nvSpPr>
        <p:spPr>
          <a:xfrm>
            <a:off x="609592" y="3858458"/>
            <a:ext cx="6264580" cy="1107996"/>
          </a:xfrm>
          <a:prstGeom prst="rect">
            <a:avLst/>
          </a:prstGeom>
        </p:spPr>
        <p:txBody>
          <a:bodyPr wrap="square" lIns="0" tIns="0" rIns="0" bIns="0">
            <a:spAutoFit/>
          </a:bodyPr>
          <a:lstStyle/>
          <a:p>
            <a:pPr>
              <a:buFont typeface="Arial" panose="020B0604020202020204" pitchFamily="34" charset="0"/>
              <a:buNone/>
            </a:pPr>
            <a:endParaRPr lang="en-GB" altLang="en-US" dirty="0"/>
          </a:p>
          <a:p>
            <a:pPr>
              <a:buFont typeface="Arial" panose="020B0604020202020204" pitchFamily="34" charset="0"/>
              <a:buNone/>
            </a:pPr>
            <a:endParaRPr lang="en-GB" altLang="en-US" dirty="0"/>
          </a:p>
          <a:p>
            <a:pPr>
              <a:buFont typeface="Arial" panose="020B0604020202020204" pitchFamily="34" charset="0"/>
              <a:buNone/>
            </a:pPr>
            <a:r>
              <a:rPr lang="en-GB" altLang="en-US" dirty="0"/>
              <a:t>Separating a mixture of different-sized solids.</a:t>
            </a:r>
          </a:p>
          <a:p>
            <a:pPr>
              <a:spcBef>
                <a:spcPct val="0"/>
              </a:spcBef>
            </a:pPr>
            <a:endParaRPr lang="en-GB" altLang="en-US" dirty="0"/>
          </a:p>
        </p:txBody>
      </p:sp>
      <p:sp>
        <p:nvSpPr>
          <p:cNvPr id="31" name="Rectangle 30">
            <a:hlinkClick r:id="rId3"/>
          </p:cNvPr>
          <p:cNvSpPr/>
          <p:nvPr/>
        </p:nvSpPr>
        <p:spPr>
          <a:xfrm>
            <a:off x="8472880" y="6627302"/>
            <a:ext cx="671119"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Table 18"/>
          <p:cNvGraphicFramePr>
            <a:graphicFrameLocks noGrp="1"/>
          </p:cNvGraphicFramePr>
          <p:nvPr>
            <p:extLst>
              <p:ext uri="{D42A27DB-BD31-4B8C-83A1-F6EECF244321}">
                <p14:modId xmlns:p14="http://schemas.microsoft.com/office/powerpoint/2010/main" val="221497588"/>
              </p:ext>
            </p:extLst>
          </p:nvPr>
        </p:nvGraphicFramePr>
        <p:xfrm>
          <a:off x="4135764" y="1801428"/>
          <a:ext cx="4495392" cy="346238"/>
        </p:xfrm>
        <a:graphic>
          <a:graphicData uri="http://schemas.openxmlformats.org/drawingml/2006/table">
            <a:tbl>
              <a:tblPr firstRow="1" bandRow="1">
                <a:tableStyleId>{D7AC3CCA-C797-4891-BE02-D94E43425B78}</a:tableStyleId>
              </a:tblPr>
              <a:tblGrid>
                <a:gridCol w="408672">
                  <a:extLst>
                    <a:ext uri="{9D8B030D-6E8A-4147-A177-3AD203B41FA5}">
                      <a16:colId xmlns:a16="http://schemas.microsoft.com/office/drawing/2014/main" val="1855070759"/>
                    </a:ext>
                  </a:extLst>
                </a:gridCol>
                <a:gridCol w="408672">
                  <a:extLst>
                    <a:ext uri="{9D8B030D-6E8A-4147-A177-3AD203B41FA5}">
                      <a16:colId xmlns:a16="http://schemas.microsoft.com/office/drawing/2014/main" val="644527643"/>
                    </a:ext>
                  </a:extLst>
                </a:gridCol>
                <a:gridCol w="408672">
                  <a:extLst>
                    <a:ext uri="{9D8B030D-6E8A-4147-A177-3AD203B41FA5}">
                      <a16:colId xmlns:a16="http://schemas.microsoft.com/office/drawing/2014/main" val="2508402294"/>
                    </a:ext>
                  </a:extLst>
                </a:gridCol>
                <a:gridCol w="408672">
                  <a:extLst>
                    <a:ext uri="{9D8B030D-6E8A-4147-A177-3AD203B41FA5}">
                      <a16:colId xmlns:a16="http://schemas.microsoft.com/office/drawing/2014/main" val="4124938228"/>
                    </a:ext>
                  </a:extLst>
                </a:gridCol>
                <a:gridCol w="408672">
                  <a:extLst>
                    <a:ext uri="{9D8B030D-6E8A-4147-A177-3AD203B41FA5}">
                      <a16:colId xmlns:a16="http://schemas.microsoft.com/office/drawing/2014/main" val="806083822"/>
                    </a:ext>
                  </a:extLst>
                </a:gridCol>
                <a:gridCol w="408672">
                  <a:extLst>
                    <a:ext uri="{9D8B030D-6E8A-4147-A177-3AD203B41FA5}">
                      <a16:colId xmlns:a16="http://schemas.microsoft.com/office/drawing/2014/main" val="2850134847"/>
                    </a:ext>
                  </a:extLst>
                </a:gridCol>
                <a:gridCol w="408672">
                  <a:extLst>
                    <a:ext uri="{9D8B030D-6E8A-4147-A177-3AD203B41FA5}">
                      <a16:colId xmlns:a16="http://schemas.microsoft.com/office/drawing/2014/main" val="16218460"/>
                    </a:ext>
                  </a:extLst>
                </a:gridCol>
                <a:gridCol w="408672">
                  <a:extLst>
                    <a:ext uri="{9D8B030D-6E8A-4147-A177-3AD203B41FA5}">
                      <a16:colId xmlns:a16="http://schemas.microsoft.com/office/drawing/2014/main" val="2980298288"/>
                    </a:ext>
                  </a:extLst>
                </a:gridCol>
                <a:gridCol w="408672">
                  <a:extLst>
                    <a:ext uri="{9D8B030D-6E8A-4147-A177-3AD203B41FA5}">
                      <a16:colId xmlns:a16="http://schemas.microsoft.com/office/drawing/2014/main" val="588942860"/>
                    </a:ext>
                  </a:extLst>
                </a:gridCol>
                <a:gridCol w="408672">
                  <a:extLst>
                    <a:ext uri="{9D8B030D-6E8A-4147-A177-3AD203B41FA5}">
                      <a16:colId xmlns:a16="http://schemas.microsoft.com/office/drawing/2014/main" val="4036527144"/>
                    </a:ext>
                  </a:extLst>
                </a:gridCol>
                <a:gridCol w="408672">
                  <a:extLst>
                    <a:ext uri="{9D8B030D-6E8A-4147-A177-3AD203B41FA5}">
                      <a16:colId xmlns:a16="http://schemas.microsoft.com/office/drawing/2014/main" val="2203374752"/>
                    </a:ext>
                  </a:extLst>
                </a:gridCol>
              </a:tblGrid>
              <a:tr h="322138">
                <a:tc>
                  <a:txBody>
                    <a:bodyPr/>
                    <a:lstStyle/>
                    <a:p>
                      <a:endParaRPr lang="en-GB" dirty="0"/>
                    </a:p>
                  </a:txBody>
                  <a:tcPr marL="71918" marR="71918" marT="35959" marB="35959">
                    <a:solidFill>
                      <a:schemeClr val="bg1"/>
                    </a:solidFill>
                  </a:tcPr>
                </a:tc>
                <a:tc>
                  <a:txBody>
                    <a:bodyPr/>
                    <a:lstStyle/>
                    <a:p>
                      <a:endParaRPr lang="en-GB" dirty="0"/>
                    </a:p>
                  </a:txBody>
                  <a:tcPr marL="71918" marR="71918" marT="35959" marB="35959">
                    <a:solidFill>
                      <a:schemeClr val="bg1"/>
                    </a:solidFill>
                  </a:tcPr>
                </a:tc>
                <a:tc>
                  <a:txBody>
                    <a:bodyPr/>
                    <a:lstStyle/>
                    <a:p>
                      <a:endParaRPr lang="en-GB" dirty="0"/>
                    </a:p>
                  </a:txBody>
                  <a:tcPr marL="71918" marR="71918" marT="35959" marB="35959">
                    <a:solidFill>
                      <a:schemeClr val="bg1"/>
                    </a:solidFill>
                  </a:tcPr>
                </a:tc>
                <a:tc>
                  <a:txBody>
                    <a:bodyPr/>
                    <a:lstStyle/>
                    <a:p>
                      <a:endParaRPr lang="en-GB" dirty="0"/>
                    </a:p>
                  </a:txBody>
                  <a:tcPr marL="71918" marR="71918" marT="35959" marB="35959">
                    <a:solidFill>
                      <a:schemeClr val="bg1"/>
                    </a:solidFill>
                  </a:tcPr>
                </a:tc>
                <a:tc>
                  <a:txBody>
                    <a:bodyPr/>
                    <a:lstStyle/>
                    <a:p>
                      <a:endParaRPr lang="en-GB"/>
                    </a:p>
                  </a:txBody>
                  <a:tcPr marL="71918" marR="71918" marT="35959" marB="35959">
                    <a:solidFill>
                      <a:schemeClr val="bg1"/>
                    </a:solidFill>
                  </a:tcPr>
                </a:tc>
                <a:tc>
                  <a:txBody>
                    <a:bodyPr/>
                    <a:lstStyle/>
                    <a:p>
                      <a:endParaRPr lang="en-GB" dirty="0"/>
                    </a:p>
                  </a:txBody>
                  <a:tcPr marL="71918" marR="71918" marT="35959" marB="35959">
                    <a:solidFill>
                      <a:schemeClr val="bg1"/>
                    </a:solidFill>
                  </a:tcPr>
                </a:tc>
                <a:tc>
                  <a:txBody>
                    <a:bodyPr/>
                    <a:lstStyle/>
                    <a:p>
                      <a:endParaRPr lang="en-GB"/>
                    </a:p>
                  </a:txBody>
                  <a:tcPr marL="71918" marR="71918" marT="35959" marB="35959">
                    <a:solidFill>
                      <a:schemeClr val="bg1"/>
                    </a:solidFill>
                  </a:tcPr>
                </a:tc>
                <a:tc>
                  <a:txBody>
                    <a:bodyPr/>
                    <a:lstStyle/>
                    <a:p>
                      <a:endParaRPr lang="en-GB"/>
                    </a:p>
                  </a:txBody>
                  <a:tcPr marL="71918" marR="71918" marT="35959" marB="35959">
                    <a:solidFill>
                      <a:schemeClr val="bg1"/>
                    </a:solidFill>
                  </a:tcPr>
                </a:tc>
                <a:tc>
                  <a:txBody>
                    <a:bodyPr/>
                    <a:lstStyle/>
                    <a:p>
                      <a:endParaRPr lang="en-GB" dirty="0"/>
                    </a:p>
                  </a:txBody>
                  <a:tcPr marL="71918" marR="71918" marT="35959" marB="35959">
                    <a:solidFill>
                      <a:schemeClr val="bg1"/>
                    </a:solidFill>
                  </a:tcPr>
                </a:tc>
                <a:tc>
                  <a:txBody>
                    <a:bodyPr/>
                    <a:lstStyle/>
                    <a:p>
                      <a:endParaRPr lang="en-GB" dirty="0"/>
                    </a:p>
                  </a:txBody>
                  <a:tcPr marL="71918" marR="71918" marT="35959" marB="35959">
                    <a:solidFill>
                      <a:schemeClr val="bg1"/>
                    </a:solidFill>
                  </a:tcPr>
                </a:tc>
                <a:tc>
                  <a:txBody>
                    <a:bodyPr/>
                    <a:lstStyle/>
                    <a:p>
                      <a:endParaRPr lang="en-GB" dirty="0"/>
                    </a:p>
                  </a:txBody>
                  <a:tcPr marL="71918" marR="71918" marT="35959" marB="35959">
                    <a:solidFill>
                      <a:srgbClr val="FFC000"/>
                    </a:solidFill>
                  </a:tcPr>
                </a:tc>
                <a:extLst>
                  <a:ext uri="{0D108BD9-81ED-4DB2-BD59-A6C34878D82A}">
                    <a16:rowId xmlns:a16="http://schemas.microsoft.com/office/drawing/2014/main" val="303030975"/>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833348241"/>
              </p:ext>
            </p:extLst>
          </p:nvPr>
        </p:nvGraphicFramePr>
        <p:xfrm>
          <a:off x="4659622" y="2639138"/>
          <a:ext cx="3964050" cy="346238"/>
        </p:xfrm>
        <a:graphic>
          <a:graphicData uri="http://schemas.openxmlformats.org/drawingml/2006/table">
            <a:tbl>
              <a:tblPr firstRow="1" bandRow="1">
                <a:tableStyleId>{D7AC3CCA-C797-4891-BE02-D94E43425B78}</a:tableStyleId>
              </a:tblPr>
              <a:tblGrid>
                <a:gridCol w="440450">
                  <a:extLst>
                    <a:ext uri="{9D8B030D-6E8A-4147-A177-3AD203B41FA5}">
                      <a16:colId xmlns:a16="http://schemas.microsoft.com/office/drawing/2014/main" val="1855070759"/>
                    </a:ext>
                  </a:extLst>
                </a:gridCol>
                <a:gridCol w="440450">
                  <a:extLst>
                    <a:ext uri="{9D8B030D-6E8A-4147-A177-3AD203B41FA5}">
                      <a16:colId xmlns:a16="http://schemas.microsoft.com/office/drawing/2014/main" val="644527643"/>
                    </a:ext>
                  </a:extLst>
                </a:gridCol>
                <a:gridCol w="440450">
                  <a:extLst>
                    <a:ext uri="{9D8B030D-6E8A-4147-A177-3AD203B41FA5}">
                      <a16:colId xmlns:a16="http://schemas.microsoft.com/office/drawing/2014/main" val="2508402294"/>
                    </a:ext>
                  </a:extLst>
                </a:gridCol>
                <a:gridCol w="440450">
                  <a:extLst>
                    <a:ext uri="{9D8B030D-6E8A-4147-A177-3AD203B41FA5}">
                      <a16:colId xmlns:a16="http://schemas.microsoft.com/office/drawing/2014/main" val="4124938228"/>
                    </a:ext>
                  </a:extLst>
                </a:gridCol>
                <a:gridCol w="440450">
                  <a:extLst>
                    <a:ext uri="{9D8B030D-6E8A-4147-A177-3AD203B41FA5}">
                      <a16:colId xmlns:a16="http://schemas.microsoft.com/office/drawing/2014/main" val="806083822"/>
                    </a:ext>
                  </a:extLst>
                </a:gridCol>
                <a:gridCol w="440450">
                  <a:extLst>
                    <a:ext uri="{9D8B030D-6E8A-4147-A177-3AD203B41FA5}">
                      <a16:colId xmlns:a16="http://schemas.microsoft.com/office/drawing/2014/main" val="2850134847"/>
                    </a:ext>
                  </a:extLst>
                </a:gridCol>
                <a:gridCol w="440450">
                  <a:extLst>
                    <a:ext uri="{9D8B030D-6E8A-4147-A177-3AD203B41FA5}">
                      <a16:colId xmlns:a16="http://schemas.microsoft.com/office/drawing/2014/main" val="16218460"/>
                    </a:ext>
                  </a:extLst>
                </a:gridCol>
                <a:gridCol w="440450">
                  <a:extLst>
                    <a:ext uri="{9D8B030D-6E8A-4147-A177-3AD203B41FA5}">
                      <a16:colId xmlns:a16="http://schemas.microsoft.com/office/drawing/2014/main" val="2980298288"/>
                    </a:ext>
                  </a:extLst>
                </a:gridCol>
                <a:gridCol w="440450">
                  <a:extLst>
                    <a:ext uri="{9D8B030D-6E8A-4147-A177-3AD203B41FA5}">
                      <a16:colId xmlns:a16="http://schemas.microsoft.com/office/drawing/2014/main" val="588942860"/>
                    </a:ext>
                  </a:extLst>
                </a:gridCol>
              </a:tblGrid>
              <a:tr h="322138">
                <a:tc>
                  <a:txBody>
                    <a:bodyPr/>
                    <a:lstStyle/>
                    <a:p>
                      <a:endParaRPr lang="en-GB" dirty="0"/>
                    </a:p>
                  </a:txBody>
                  <a:tcPr marL="71918" marR="71918" marT="35959" marB="35959">
                    <a:solidFill>
                      <a:schemeClr val="bg1"/>
                    </a:solidFill>
                  </a:tcPr>
                </a:tc>
                <a:tc>
                  <a:txBody>
                    <a:bodyPr/>
                    <a:lstStyle/>
                    <a:p>
                      <a:endParaRPr lang="en-GB"/>
                    </a:p>
                  </a:txBody>
                  <a:tcPr marL="71918" marR="71918" marT="35959" marB="35959">
                    <a:solidFill>
                      <a:schemeClr val="bg1"/>
                    </a:solidFill>
                  </a:tcPr>
                </a:tc>
                <a:tc>
                  <a:txBody>
                    <a:bodyPr/>
                    <a:lstStyle/>
                    <a:p>
                      <a:endParaRPr lang="en-GB"/>
                    </a:p>
                  </a:txBody>
                  <a:tcPr marL="71918" marR="71918" marT="35959" marB="35959">
                    <a:solidFill>
                      <a:schemeClr val="bg1"/>
                    </a:solidFill>
                  </a:tcPr>
                </a:tc>
                <a:tc>
                  <a:txBody>
                    <a:bodyPr/>
                    <a:lstStyle/>
                    <a:p>
                      <a:endParaRPr lang="en-GB"/>
                    </a:p>
                  </a:txBody>
                  <a:tcPr marL="71918" marR="71918" marT="35959" marB="35959">
                    <a:solidFill>
                      <a:srgbClr val="FFC000"/>
                    </a:solidFill>
                  </a:tcPr>
                </a:tc>
                <a:tc>
                  <a:txBody>
                    <a:bodyPr/>
                    <a:lstStyle/>
                    <a:p>
                      <a:endParaRPr lang="en-GB"/>
                    </a:p>
                  </a:txBody>
                  <a:tcPr marL="71918" marR="71918" marT="35959" marB="35959">
                    <a:solidFill>
                      <a:schemeClr val="bg1"/>
                    </a:solidFill>
                  </a:tcPr>
                </a:tc>
                <a:tc>
                  <a:txBody>
                    <a:bodyPr/>
                    <a:lstStyle/>
                    <a:p>
                      <a:endParaRPr lang="en-GB" dirty="0"/>
                    </a:p>
                  </a:txBody>
                  <a:tcPr marL="71918" marR="71918" marT="35959" marB="35959">
                    <a:solidFill>
                      <a:schemeClr val="bg1"/>
                    </a:solidFill>
                  </a:tcPr>
                </a:tc>
                <a:tc>
                  <a:txBody>
                    <a:bodyPr/>
                    <a:lstStyle/>
                    <a:p>
                      <a:endParaRPr lang="en-GB" dirty="0"/>
                    </a:p>
                  </a:txBody>
                  <a:tcPr marL="71918" marR="71918" marT="35959" marB="35959">
                    <a:solidFill>
                      <a:schemeClr val="bg1"/>
                    </a:solidFill>
                  </a:tcPr>
                </a:tc>
                <a:tc>
                  <a:txBody>
                    <a:bodyPr/>
                    <a:lstStyle/>
                    <a:p>
                      <a:endParaRPr lang="en-GB"/>
                    </a:p>
                  </a:txBody>
                  <a:tcPr marL="71918" marR="71918" marT="35959" marB="35959">
                    <a:solidFill>
                      <a:schemeClr val="bg1"/>
                    </a:solidFill>
                  </a:tcPr>
                </a:tc>
                <a:tc>
                  <a:txBody>
                    <a:bodyPr/>
                    <a:lstStyle/>
                    <a:p>
                      <a:endParaRPr lang="en-GB" dirty="0"/>
                    </a:p>
                  </a:txBody>
                  <a:tcPr marL="71918" marR="71918" marT="35959" marB="35959">
                    <a:solidFill>
                      <a:schemeClr val="bg1"/>
                    </a:solidFill>
                  </a:tcPr>
                </a:tc>
                <a:extLst>
                  <a:ext uri="{0D108BD9-81ED-4DB2-BD59-A6C34878D82A}">
                    <a16:rowId xmlns:a16="http://schemas.microsoft.com/office/drawing/2014/main" val="303030975"/>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4121480193"/>
              </p:ext>
            </p:extLst>
          </p:nvPr>
        </p:nvGraphicFramePr>
        <p:xfrm>
          <a:off x="4667107" y="3527640"/>
          <a:ext cx="3964050" cy="346238"/>
        </p:xfrm>
        <a:graphic>
          <a:graphicData uri="http://schemas.openxmlformats.org/drawingml/2006/table">
            <a:tbl>
              <a:tblPr firstRow="1" bandRow="1">
                <a:tableStyleId>{D7AC3CCA-C797-4891-BE02-D94E43425B78}</a:tableStyleId>
              </a:tblPr>
              <a:tblGrid>
                <a:gridCol w="440450">
                  <a:extLst>
                    <a:ext uri="{9D8B030D-6E8A-4147-A177-3AD203B41FA5}">
                      <a16:colId xmlns:a16="http://schemas.microsoft.com/office/drawing/2014/main" val="1855070759"/>
                    </a:ext>
                  </a:extLst>
                </a:gridCol>
                <a:gridCol w="440450">
                  <a:extLst>
                    <a:ext uri="{9D8B030D-6E8A-4147-A177-3AD203B41FA5}">
                      <a16:colId xmlns:a16="http://schemas.microsoft.com/office/drawing/2014/main" val="644527643"/>
                    </a:ext>
                  </a:extLst>
                </a:gridCol>
                <a:gridCol w="440450">
                  <a:extLst>
                    <a:ext uri="{9D8B030D-6E8A-4147-A177-3AD203B41FA5}">
                      <a16:colId xmlns:a16="http://schemas.microsoft.com/office/drawing/2014/main" val="2508402294"/>
                    </a:ext>
                  </a:extLst>
                </a:gridCol>
                <a:gridCol w="440450">
                  <a:extLst>
                    <a:ext uri="{9D8B030D-6E8A-4147-A177-3AD203B41FA5}">
                      <a16:colId xmlns:a16="http://schemas.microsoft.com/office/drawing/2014/main" val="4124938228"/>
                    </a:ext>
                  </a:extLst>
                </a:gridCol>
                <a:gridCol w="440450">
                  <a:extLst>
                    <a:ext uri="{9D8B030D-6E8A-4147-A177-3AD203B41FA5}">
                      <a16:colId xmlns:a16="http://schemas.microsoft.com/office/drawing/2014/main" val="806083822"/>
                    </a:ext>
                  </a:extLst>
                </a:gridCol>
                <a:gridCol w="440450">
                  <a:extLst>
                    <a:ext uri="{9D8B030D-6E8A-4147-A177-3AD203B41FA5}">
                      <a16:colId xmlns:a16="http://schemas.microsoft.com/office/drawing/2014/main" val="2850134847"/>
                    </a:ext>
                  </a:extLst>
                </a:gridCol>
                <a:gridCol w="440450">
                  <a:extLst>
                    <a:ext uri="{9D8B030D-6E8A-4147-A177-3AD203B41FA5}">
                      <a16:colId xmlns:a16="http://schemas.microsoft.com/office/drawing/2014/main" val="16218460"/>
                    </a:ext>
                  </a:extLst>
                </a:gridCol>
                <a:gridCol w="440450">
                  <a:extLst>
                    <a:ext uri="{9D8B030D-6E8A-4147-A177-3AD203B41FA5}">
                      <a16:colId xmlns:a16="http://schemas.microsoft.com/office/drawing/2014/main" val="2980298288"/>
                    </a:ext>
                  </a:extLst>
                </a:gridCol>
                <a:gridCol w="440450">
                  <a:extLst>
                    <a:ext uri="{9D8B030D-6E8A-4147-A177-3AD203B41FA5}">
                      <a16:colId xmlns:a16="http://schemas.microsoft.com/office/drawing/2014/main" val="588942860"/>
                    </a:ext>
                  </a:extLst>
                </a:gridCol>
              </a:tblGrid>
              <a:tr h="322138">
                <a:tc>
                  <a:txBody>
                    <a:bodyPr/>
                    <a:lstStyle/>
                    <a:p>
                      <a:endParaRPr lang="en-GB" dirty="0"/>
                    </a:p>
                  </a:txBody>
                  <a:tcPr marL="71918" marR="71918" marT="35959" marB="35959">
                    <a:solidFill>
                      <a:schemeClr val="bg1"/>
                    </a:solidFill>
                  </a:tcPr>
                </a:tc>
                <a:tc>
                  <a:txBody>
                    <a:bodyPr/>
                    <a:lstStyle/>
                    <a:p>
                      <a:endParaRPr lang="en-GB"/>
                    </a:p>
                  </a:txBody>
                  <a:tcPr marL="71918" marR="71918" marT="35959" marB="35959">
                    <a:solidFill>
                      <a:srgbClr val="FFC000"/>
                    </a:solidFill>
                  </a:tcPr>
                </a:tc>
                <a:tc>
                  <a:txBody>
                    <a:bodyPr/>
                    <a:lstStyle/>
                    <a:p>
                      <a:endParaRPr lang="en-GB" dirty="0"/>
                    </a:p>
                  </a:txBody>
                  <a:tcPr marL="71918" marR="71918" marT="35959" marB="35959">
                    <a:solidFill>
                      <a:schemeClr val="bg1"/>
                    </a:solidFill>
                  </a:tcPr>
                </a:tc>
                <a:tc>
                  <a:txBody>
                    <a:bodyPr/>
                    <a:lstStyle/>
                    <a:p>
                      <a:endParaRPr lang="en-GB"/>
                    </a:p>
                  </a:txBody>
                  <a:tcPr marL="71918" marR="71918" marT="35959" marB="35959">
                    <a:solidFill>
                      <a:schemeClr val="bg1"/>
                    </a:solidFill>
                  </a:tcPr>
                </a:tc>
                <a:tc>
                  <a:txBody>
                    <a:bodyPr/>
                    <a:lstStyle/>
                    <a:p>
                      <a:endParaRPr lang="en-GB"/>
                    </a:p>
                  </a:txBody>
                  <a:tcPr marL="71918" marR="71918" marT="35959" marB="35959">
                    <a:solidFill>
                      <a:schemeClr val="bg1"/>
                    </a:solidFill>
                  </a:tcPr>
                </a:tc>
                <a:tc>
                  <a:txBody>
                    <a:bodyPr/>
                    <a:lstStyle/>
                    <a:p>
                      <a:endParaRPr lang="en-GB"/>
                    </a:p>
                  </a:txBody>
                  <a:tcPr marL="71918" marR="71918" marT="35959" marB="35959">
                    <a:solidFill>
                      <a:schemeClr val="bg1"/>
                    </a:solidFill>
                  </a:tcPr>
                </a:tc>
                <a:tc>
                  <a:txBody>
                    <a:bodyPr/>
                    <a:lstStyle/>
                    <a:p>
                      <a:endParaRPr lang="en-GB"/>
                    </a:p>
                  </a:txBody>
                  <a:tcPr marL="71918" marR="71918" marT="35959" marB="35959">
                    <a:solidFill>
                      <a:schemeClr val="bg1"/>
                    </a:solidFill>
                  </a:tcPr>
                </a:tc>
                <a:tc>
                  <a:txBody>
                    <a:bodyPr/>
                    <a:lstStyle/>
                    <a:p>
                      <a:endParaRPr lang="en-GB"/>
                    </a:p>
                  </a:txBody>
                  <a:tcPr marL="71918" marR="71918" marT="35959" marB="35959">
                    <a:solidFill>
                      <a:schemeClr val="bg1"/>
                    </a:solidFill>
                  </a:tcPr>
                </a:tc>
                <a:tc>
                  <a:txBody>
                    <a:bodyPr/>
                    <a:lstStyle/>
                    <a:p>
                      <a:endParaRPr lang="en-GB" dirty="0"/>
                    </a:p>
                  </a:txBody>
                  <a:tcPr marL="71918" marR="71918" marT="35959" marB="35959">
                    <a:solidFill>
                      <a:schemeClr val="bg1"/>
                    </a:solidFill>
                  </a:tcPr>
                </a:tc>
                <a:extLst>
                  <a:ext uri="{0D108BD9-81ED-4DB2-BD59-A6C34878D82A}">
                    <a16:rowId xmlns:a16="http://schemas.microsoft.com/office/drawing/2014/main" val="303030975"/>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922787650"/>
              </p:ext>
            </p:extLst>
          </p:nvPr>
        </p:nvGraphicFramePr>
        <p:xfrm>
          <a:off x="5554944" y="4339914"/>
          <a:ext cx="3068728" cy="358312"/>
        </p:xfrm>
        <a:graphic>
          <a:graphicData uri="http://schemas.openxmlformats.org/drawingml/2006/table">
            <a:tbl>
              <a:tblPr firstRow="1" bandRow="1">
                <a:tableStyleId>{D7AC3CCA-C797-4891-BE02-D94E43425B78}</a:tableStyleId>
              </a:tblPr>
              <a:tblGrid>
                <a:gridCol w="438123">
                  <a:extLst>
                    <a:ext uri="{9D8B030D-6E8A-4147-A177-3AD203B41FA5}">
                      <a16:colId xmlns:a16="http://schemas.microsoft.com/office/drawing/2014/main" val="324404503"/>
                    </a:ext>
                  </a:extLst>
                </a:gridCol>
                <a:gridCol w="425302">
                  <a:extLst>
                    <a:ext uri="{9D8B030D-6E8A-4147-A177-3AD203B41FA5}">
                      <a16:colId xmlns:a16="http://schemas.microsoft.com/office/drawing/2014/main" val="4205907291"/>
                    </a:ext>
                  </a:extLst>
                </a:gridCol>
                <a:gridCol w="446568">
                  <a:extLst>
                    <a:ext uri="{9D8B030D-6E8A-4147-A177-3AD203B41FA5}">
                      <a16:colId xmlns:a16="http://schemas.microsoft.com/office/drawing/2014/main" val="3709576585"/>
                    </a:ext>
                  </a:extLst>
                </a:gridCol>
                <a:gridCol w="446567">
                  <a:extLst>
                    <a:ext uri="{9D8B030D-6E8A-4147-A177-3AD203B41FA5}">
                      <a16:colId xmlns:a16="http://schemas.microsoft.com/office/drawing/2014/main" val="1900814506"/>
                    </a:ext>
                  </a:extLst>
                </a:gridCol>
                <a:gridCol w="446568">
                  <a:extLst>
                    <a:ext uri="{9D8B030D-6E8A-4147-A177-3AD203B41FA5}">
                      <a16:colId xmlns:a16="http://schemas.microsoft.com/office/drawing/2014/main" val="3927545964"/>
                    </a:ext>
                  </a:extLst>
                </a:gridCol>
                <a:gridCol w="425302">
                  <a:extLst>
                    <a:ext uri="{9D8B030D-6E8A-4147-A177-3AD203B41FA5}">
                      <a16:colId xmlns:a16="http://schemas.microsoft.com/office/drawing/2014/main" val="3824254727"/>
                    </a:ext>
                  </a:extLst>
                </a:gridCol>
                <a:gridCol w="440298">
                  <a:extLst>
                    <a:ext uri="{9D8B030D-6E8A-4147-A177-3AD203B41FA5}">
                      <a16:colId xmlns:a16="http://schemas.microsoft.com/office/drawing/2014/main" val="3390133043"/>
                    </a:ext>
                  </a:extLst>
                </a:gridCol>
              </a:tblGrid>
              <a:tr h="341334">
                <a:tc>
                  <a:txBody>
                    <a:bodyPr/>
                    <a:lstStyle/>
                    <a:p>
                      <a:endParaRPr lang="en-GB" dirty="0"/>
                    </a:p>
                  </a:txBody>
                  <a:tcPr marL="83992" marR="83992" marT="41996" marB="41996">
                    <a:solidFill>
                      <a:schemeClr val="bg1"/>
                    </a:solidFill>
                  </a:tcPr>
                </a:tc>
                <a:tc>
                  <a:txBody>
                    <a:bodyPr/>
                    <a:lstStyle/>
                    <a:p>
                      <a:endParaRPr lang="en-GB"/>
                    </a:p>
                  </a:txBody>
                  <a:tcPr marL="83992" marR="83992" marT="41996" marB="41996">
                    <a:solidFill>
                      <a:schemeClr val="bg1"/>
                    </a:solidFill>
                  </a:tcPr>
                </a:tc>
                <a:tc>
                  <a:txBody>
                    <a:bodyPr/>
                    <a:lstStyle/>
                    <a:p>
                      <a:endParaRPr lang="en-GB"/>
                    </a:p>
                  </a:txBody>
                  <a:tcPr marL="83992" marR="83992" marT="41996" marB="41996">
                    <a:solidFill>
                      <a:srgbClr val="FFC000"/>
                    </a:solidFill>
                  </a:tcPr>
                </a:tc>
                <a:tc>
                  <a:txBody>
                    <a:bodyPr/>
                    <a:lstStyle/>
                    <a:p>
                      <a:endParaRPr lang="en-GB"/>
                    </a:p>
                  </a:txBody>
                  <a:tcPr marL="83992" marR="83992" marT="41996" marB="41996">
                    <a:solidFill>
                      <a:schemeClr val="bg1"/>
                    </a:solidFill>
                  </a:tcPr>
                </a:tc>
                <a:tc>
                  <a:txBody>
                    <a:bodyPr/>
                    <a:lstStyle/>
                    <a:p>
                      <a:endParaRPr lang="en-GB"/>
                    </a:p>
                  </a:txBody>
                  <a:tcPr marL="83992" marR="83992" marT="41996" marB="41996">
                    <a:solidFill>
                      <a:schemeClr val="bg1"/>
                    </a:solidFill>
                  </a:tcPr>
                </a:tc>
                <a:tc>
                  <a:txBody>
                    <a:bodyPr/>
                    <a:lstStyle/>
                    <a:p>
                      <a:endParaRPr lang="en-GB"/>
                    </a:p>
                  </a:txBody>
                  <a:tcPr marL="83992" marR="83992" marT="41996" marB="41996">
                    <a:solidFill>
                      <a:schemeClr val="bg1"/>
                    </a:solidFill>
                  </a:tcPr>
                </a:tc>
                <a:tc>
                  <a:txBody>
                    <a:bodyPr/>
                    <a:lstStyle/>
                    <a:p>
                      <a:endParaRPr lang="en-GB" dirty="0"/>
                    </a:p>
                  </a:txBody>
                  <a:tcPr marL="83992" marR="83992" marT="41996" marB="41996">
                    <a:solidFill>
                      <a:schemeClr val="bg1"/>
                    </a:solidFill>
                  </a:tcPr>
                </a:tc>
                <a:extLst>
                  <a:ext uri="{0D108BD9-81ED-4DB2-BD59-A6C34878D82A}">
                    <a16:rowId xmlns:a16="http://schemas.microsoft.com/office/drawing/2014/main" val="239160821"/>
                  </a:ext>
                </a:extLst>
              </a:tr>
            </a:tbl>
          </a:graphicData>
        </a:graphic>
      </p:graphicFrame>
    </p:spTree>
    <p:extLst>
      <p:ext uri="{BB962C8B-B14F-4D97-AF65-F5344CB8AC3E}">
        <p14:creationId xmlns:p14="http://schemas.microsoft.com/office/powerpoint/2010/main" val="1860652029"/>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9"/>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5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5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5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25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1"/>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5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250"/>
                                        <p:tgtEl>
                                          <p:spTgt spid="18"/>
                                        </p:tgtEl>
                                      </p:cBhvr>
                                    </p:animEffect>
                                  </p:childTnLst>
                                </p:cTn>
                              </p:par>
                              <p:par>
                                <p:cTn id="58" presetID="10"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25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25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25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par>
                                <p:cTn id="81" presetID="10" presetClass="entr" presetSubtype="0" fill="hold"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p:bldP spid="9" grpId="0"/>
      <p:bldP spid="12"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40913" y="1885271"/>
            <a:ext cx="6903022" cy="2893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40913" y="1885271"/>
            <a:ext cx="6903022" cy="6801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609595" y="5317376"/>
            <a:ext cx="7659759" cy="1001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70168" y="5452910"/>
            <a:ext cx="6129787" cy="749961"/>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dirty="0">
                <a:solidFill>
                  <a:schemeClr val="bg1"/>
                </a:solidFill>
              </a:rPr>
              <a:t>The seventh digit of the access code is one.</a:t>
            </a:r>
            <a:endParaRPr lang="en-GB" altLang="en-US" sz="2800"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538" y="5392635"/>
            <a:ext cx="271834" cy="810236"/>
          </a:xfrm>
          <a:prstGeom prst="rect">
            <a:avLst/>
          </a:prstGeom>
        </p:spPr>
      </p:pic>
      <p:sp>
        <p:nvSpPr>
          <p:cNvPr id="6" name="Rectangle 5"/>
          <p:cNvSpPr/>
          <p:nvPr/>
        </p:nvSpPr>
        <p:spPr>
          <a:xfrm>
            <a:off x="7543935" y="5452910"/>
            <a:ext cx="527872" cy="692241"/>
          </a:xfrm>
          <a:prstGeom prst="rect">
            <a:avLst/>
          </a:prstGeom>
          <a:solidFill>
            <a:schemeClr val="bg1"/>
          </a:solidFill>
          <a:ln>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A8E7"/>
                </a:solidFill>
              </a:rPr>
              <a:t>1</a:t>
            </a:r>
          </a:p>
        </p:txBody>
      </p:sp>
      <p:sp>
        <p:nvSpPr>
          <p:cNvPr id="7" name="Rectangle 6"/>
          <p:cNvSpPr/>
          <p:nvPr/>
        </p:nvSpPr>
        <p:spPr>
          <a:xfrm>
            <a:off x="609592" y="1391931"/>
            <a:ext cx="8019962" cy="738664"/>
          </a:xfrm>
          <a:prstGeom prst="rect">
            <a:avLst/>
          </a:prstGeom>
        </p:spPr>
        <p:txBody>
          <a:bodyPr wrap="square" lIns="0" tIns="0" rIns="0" bIns="0">
            <a:spAutoFit/>
          </a:bodyPr>
          <a:lstStyle/>
          <a:p>
            <a:r>
              <a:rPr lang="en-GB" altLang="en-US" dirty="0"/>
              <a:t>Which option shows all the variables they should keep the same?</a:t>
            </a:r>
          </a:p>
          <a:p>
            <a:pPr>
              <a:buFont typeface="Arial" panose="020B0604020202020204" pitchFamily="34" charset="0"/>
              <a:buNone/>
            </a:pPr>
            <a:endParaRPr lang="en-GB" baseline="30000" dirty="0"/>
          </a:p>
          <a:p>
            <a:pPr>
              <a:spcBef>
                <a:spcPct val="0"/>
              </a:spcBef>
            </a:pPr>
            <a:endParaRPr lang="en-GB" altLang="en-US" dirty="0"/>
          </a:p>
        </p:txBody>
      </p:sp>
      <p:sp>
        <p:nvSpPr>
          <p:cNvPr id="8" name="Title 20"/>
          <p:cNvSpPr txBox="1">
            <a:spLocks/>
          </p:cNvSpPr>
          <p:nvPr/>
        </p:nvSpPr>
        <p:spPr>
          <a:xfrm>
            <a:off x="609595" y="39762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t>Escape the Kitchen – Clue 7</a:t>
            </a:r>
            <a:endParaRPr lang="en-GB" sz="3600" dirty="0">
              <a:latin typeface="+mn-lt"/>
            </a:endParaRPr>
          </a:p>
        </p:txBody>
      </p:sp>
      <p:sp>
        <p:nvSpPr>
          <p:cNvPr id="9" name="Rectangle 8"/>
          <p:cNvSpPr/>
          <p:nvPr/>
        </p:nvSpPr>
        <p:spPr>
          <a:xfrm>
            <a:off x="609592" y="4909370"/>
            <a:ext cx="8019963" cy="276999"/>
          </a:xfrm>
          <a:prstGeom prst="rect">
            <a:avLst/>
          </a:prstGeom>
        </p:spPr>
        <p:txBody>
          <a:bodyPr wrap="square" lIns="0" tIns="0" rIns="0" bIns="0">
            <a:spAutoFit/>
          </a:bodyPr>
          <a:lstStyle/>
          <a:p>
            <a:pPr>
              <a:lnSpc>
                <a:spcPct val="100000"/>
              </a:lnSpc>
              <a:spcBef>
                <a:spcPct val="0"/>
              </a:spcBef>
              <a:buFontTx/>
              <a:buNone/>
            </a:pPr>
            <a:r>
              <a:rPr lang="en-GB" altLang="en-US" dirty="0"/>
              <a:t>Option one is correct. </a:t>
            </a:r>
            <a:endParaRPr lang="en-GB" altLang="en-US" sz="2800" b="1" dirty="0"/>
          </a:p>
        </p:txBody>
      </p:sp>
      <p:graphicFrame>
        <p:nvGraphicFramePr>
          <p:cNvPr id="10" name="Table 9">
            <a:extLst>
              <a:ext uri="{FF2B5EF4-FFF2-40B4-BE49-F238E27FC236}">
                <a16:creationId xmlns:a16="http://schemas.microsoft.com/office/drawing/2014/main" id="{5DED889E-F5B8-4215-90E5-35FBCB08D5CF}"/>
              </a:ext>
            </a:extLst>
          </p:cNvPr>
          <p:cNvGraphicFramePr>
            <a:graphicFrameLocks noGrp="1"/>
          </p:cNvGraphicFramePr>
          <p:nvPr>
            <p:extLst>
              <p:ext uri="{D42A27DB-BD31-4B8C-83A1-F6EECF244321}">
                <p14:modId xmlns:p14="http://schemas.microsoft.com/office/powerpoint/2010/main" val="3375756354"/>
              </p:ext>
            </p:extLst>
          </p:nvPr>
        </p:nvGraphicFramePr>
        <p:xfrm>
          <a:off x="640913" y="1885271"/>
          <a:ext cx="6903022" cy="2907644"/>
        </p:xfrm>
        <a:graphic>
          <a:graphicData uri="http://schemas.openxmlformats.org/drawingml/2006/table">
            <a:tbl>
              <a:tblPr firstRow="1" firstCol="1" bandRow="1">
                <a:tableStyleId>{D7AC3CCA-C797-4891-BE02-D94E43425B78}</a:tableStyleId>
              </a:tblPr>
              <a:tblGrid>
                <a:gridCol w="6903022">
                  <a:extLst>
                    <a:ext uri="{9D8B030D-6E8A-4147-A177-3AD203B41FA5}">
                      <a16:colId xmlns:a16="http://schemas.microsoft.com/office/drawing/2014/main" val="2339001735"/>
                    </a:ext>
                  </a:extLst>
                </a:gridCol>
              </a:tblGrid>
              <a:tr h="683236">
                <a:tc>
                  <a:txBody>
                    <a:bodyPr/>
                    <a:lstStyle/>
                    <a:p>
                      <a:pPr marL="342900" lvl="0" indent="-342900">
                        <a:lnSpc>
                          <a:spcPct val="107000"/>
                        </a:lnSpc>
                        <a:spcAft>
                          <a:spcPts val="0"/>
                        </a:spcAft>
                        <a:buFont typeface="+mj-lt"/>
                        <a:buAutoNum type="arabicPeriod"/>
                      </a:pPr>
                      <a:r>
                        <a:rPr lang="en-GB" sz="1800" b="0" dirty="0">
                          <a:effectLst/>
                        </a:rPr>
                        <a:t>The amount of salt, the amount of water, the number of times they stir the mixture, the time they leave the mixture for.</a:t>
                      </a:r>
                      <a:endParaRPr lang="en-GB" sz="10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06" marR="63206" marT="0" marB="0">
                    <a:noFill/>
                  </a:tcPr>
                </a:tc>
                <a:extLst>
                  <a:ext uri="{0D108BD9-81ED-4DB2-BD59-A6C34878D82A}">
                    <a16:rowId xmlns:a16="http://schemas.microsoft.com/office/drawing/2014/main" val="2320088718"/>
                  </a:ext>
                </a:extLst>
              </a:tr>
              <a:tr h="978196">
                <a:tc>
                  <a:txBody>
                    <a:bodyPr/>
                    <a:lstStyle/>
                    <a:p>
                      <a:pPr marL="342900" lvl="0" indent="-342900">
                        <a:lnSpc>
                          <a:spcPct val="107000"/>
                        </a:lnSpc>
                        <a:spcAft>
                          <a:spcPts val="0"/>
                        </a:spcAft>
                        <a:buFont typeface="+mj-lt"/>
                        <a:buAutoNum type="arabicPeriod" startAt="2"/>
                      </a:pPr>
                      <a:r>
                        <a:rPr lang="en-GB" sz="1800" b="0" dirty="0">
                          <a:effectLst/>
                        </a:rPr>
                        <a:t>The amount of salt, the temperature of the water, the number of times they stir the mixture, the time they leave the mixture for.</a:t>
                      </a:r>
                      <a:endParaRPr lang="en-GB" sz="10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06" marR="63206" marT="0" marB="0">
                    <a:noFill/>
                  </a:tcPr>
                </a:tc>
                <a:extLst>
                  <a:ext uri="{0D108BD9-81ED-4DB2-BD59-A6C34878D82A}">
                    <a16:rowId xmlns:a16="http://schemas.microsoft.com/office/drawing/2014/main" val="3805129107"/>
                  </a:ext>
                </a:extLst>
              </a:tr>
              <a:tr h="659218">
                <a:tc>
                  <a:txBody>
                    <a:bodyPr/>
                    <a:lstStyle/>
                    <a:p>
                      <a:pPr marL="342900" lvl="0" indent="-342900">
                        <a:lnSpc>
                          <a:spcPct val="107000"/>
                        </a:lnSpc>
                        <a:spcAft>
                          <a:spcPts val="0"/>
                        </a:spcAft>
                        <a:buFont typeface="+mj-lt"/>
                        <a:buAutoNum type="arabicPeriod" startAt="3"/>
                      </a:pPr>
                      <a:r>
                        <a:rPr lang="en-GB" sz="1800" b="0" dirty="0">
                          <a:effectLst/>
                        </a:rPr>
                        <a:t>The amount of salt, the amount of water, the number of times they stir the mixture.</a:t>
                      </a:r>
                      <a:endParaRPr lang="en-GB" sz="10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06" marR="63206" marT="0" marB="0">
                    <a:noFill/>
                  </a:tcPr>
                </a:tc>
                <a:extLst>
                  <a:ext uri="{0D108BD9-81ED-4DB2-BD59-A6C34878D82A}">
                    <a16:rowId xmlns:a16="http://schemas.microsoft.com/office/drawing/2014/main" val="189285104"/>
                  </a:ext>
                </a:extLst>
              </a:tr>
              <a:tr h="541735">
                <a:tc>
                  <a:txBody>
                    <a:bodyPr/>
                    <a:lstStyle/>
                    <a:p>
                      <a:pPr marL="342900" lvl="0" indent="-342900">
                        <a:lnSpc>
                          <a:spcPct val="107000"/>
                        </a:lnSpc>
                        <a:spcAft>
                          <a:spcPts val="0"/>
                        </a:spcAft>
                        <a:buFont typeface="+mj-lt"/>
                        <a:buAutoNum type="arabicPeriod" startAt="4"/>
                      </a:pPr>
                      <a:r>
                        <a:rPr lang="en-GB" sz="1800" b="0" dirty="0">
                          <a:effectLst/>
                        </a:rPr>
                        <a:t>The amount of salt, the number of times they stir the mixture, the time they leave the mixture for.</a:t>
                      </a:r>
                      <a:endParaRPr lang="en-GB" sz="10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06" marR="63206" marT="0" marB="0">
                    <a:noFill/>
                  </a:tcPr>
                </a:tc>
                <a:extLst>
                  <a:ext uri="{0D108BD9-81ED-4DB2-BD59-A6C34878D82A}">
                    <a16:rowId xmlns:a16="http://schemas.microsoft.com/office/drawing/2014/main" val="1927041125"/>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6876" y="2842790"/>
            <a:ext cx="997275" cy="2300411"/>
          </a:xfrm>
          <a:prstGeom prst="rect">
            <a:avLst/>
          </a:prstGeom>
        </p:spPr>
      </p:pic>
      <p:sp>
        <p:nvSpPr>
          <p:cNvPr id="14" name="Rectangle 13">
            <a:hlinkClick r:id="rId4"/>
          </p:cNvPr>
          <p:cNvSpPr/>
          <p:nvPr/>
        </p:nvSpPr>
        <p:spPr>
          <a:xfrm>
            <a:off x="8472880" y="6627302"/>
            <a:ext cx="671119"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4783178"/>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5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3" grpId="0" animBg="1"/>
      <p:bldP spid="4" grpId="0" animBg="1"/>
      <p:bldP spid="6" grpId="0" animBg="1"/>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71239" y="1912328"/>
            <a:ext cx="4295775" cy="2684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609595" y="5317376"/>
            <a:ext cx="7659759" cy="1001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70168" y="5452910"/>
            <a:ext cx="6129787" cy="749961"/>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dirty="0">
                <a:solidFill>
                  <a:schemeClr val="bg1"/>
                </a:solidFill>
              </a:rPr>
              <a:t>The eighth digit of the access code is eight.</a:t>
            </a:r>
            <a:endParaRPr lang="en-GB" altLang="en-US" sz="2800"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538" y="5392635"/>
            <a:ext cx="271834" cy="810236"/>
          </a:xfrm>
          <a:prstGeom prst="rect">
            <a:avLst/>
          </a:prstGeom>
        </p:spPr>
      </p:pic>
      <p:sp>
        <p:nvSpPr>
          <p:cNvPr id="6" name="Rectangle 5"/>
          <p:cNvSpPr/>
          <p:nvPr/>
        </p:nvSpPr>
        <p:spPr>
          <a:xfrm>
            <a:off x="7543935" y="5452910"/>
            <a:ext cx="527872" cy="692241"/>
          </a:xfrm>
          <a:prstGeom prst="rect">
            <a:avLst/>
          </a:prstGeom>
          <a:solidFill>
            <a:schemeClr val="bg1"/>
          </a:solidFill>
          <a:ln>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A8E7"/>
                </a:solidFill>
              </a:rPr>
              <a:t>8</a:t>
            </a:r>
          </a:p>
        </p:txBody>
      </p:sp>
      <p:sp>
        <p:nvSpPr>
          <p:cNvPr id="7" name="Rectangle 6"/>
          <p:cNvSpPr/>
          <p:nvPr/>
        </p:nvSpPr>
        <p:spPr>
          <a:xfrm>
            <a:off x="609592" y="1242527"/>
            <a:ext cx="8019962" cy="830997"/>
          </a:xfrm>
          <a:prstGeom prst="rect">
            <a:avLst/>
          </a:prstGeom>
        </p:spPr>
        <p:txBody>
          <a:bodyPr wrap="square" lIns="0" tIns="0" rIns="0" bIns="0">
            <a:spAutoFit/>
          </a:bodyPr>
          <a:lstStyle/>
          <a:p>
            <a:r>
              <a:rPr lang="en-GB" altLang="en-US" dirty="0"/>
              <a:t>Class 5 did an experiment to find out whether the temperature of water affected how quickly salt would dissolve. They put their results in a table.</a:t>
            </a:r>
            <a:endParaRPr lang="en-GB" baseline="30000" dirty="0"/>
          </a:p>
          <a:p>
            <a:pPr>
              <a:spcBef>
                <a:spcPct val="0"/>
              </a:spcBef>
            </a:pPr>
            <a:endParaRPr lang="en-GB" altLang="en-US" dirty="0"/>
          </a:p>
        </p:txBody>
      </p:sp>
      <p:sp>
        <p:nvSpPr>
          <p:cNvPr id="8" name="Title 20"/>
          <p:cNvSpPr txBox="1">
            <a:spLocks/>
          </p:cNvSpPr>
          <p:nvPr/>
        </p:nvSpPr>
        <p:spPr>
          <a:xfrm>
            <a:off x="609595" y="39762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t>Escape the Kitchen – Clue 8</a:t>
            </a:r>
            <a:endParaRPr lang="en-GB" sz="3600" dirty="0">
              <a:latin typeface="+mn-lt"/>
            </a:endParaRPr>
          </a:p>
        </p:txBody>
      </p:sp>
      <p:sp>
        <p:nvSpPr>
          <p:cNvPr id="9" name="Rectangle 8"/>
          <p:cNvSpPr/>
          <p:nvPr/>
        </p:nvSpPr>
        <p:spPr>
          <a:xfrm>
            <a:off x="609592" y="4741909"/>
            <a:ext cx="8019963" cy="553998"/>
          </a:xfrm>
          <a:prstGeom prst="rect">
            <a:avLst/>
          </a:prstGeom>
        </p:spPr>
        <p:txBody>
          <a:bodyPr wrap="square" lIns="0" tIns="0" rIns="0" bIns="0">
            <a:spAutoFit/>
          </a:bodyPr>
          <a:lstStyle/>
          <a:p>
            <a:pPr>
              <a:lnSpc>
                <a:spcPct val="100000"/>
              </a:lnSpc>
              <a:spcBef>
                <a:spcPct val="0"/>
              </a:spcBef>
              <a:buFontTx/>
              <a:buNone/>
            </a:pPr>
            <a:r>
              <a:rPr lang="en-GB" altLang="en-US" dirty="0"/>
              <a:t>At 5°C, the salt took 10 minutes to dissolve, at 25°C it took 2 minutes to dissolve. The difference is 8.</a:t>
            </a:r>
            <a:endParaRPr lang="en-GB" altLang="en-US" b="1" dirty="0"/>
          </a:p>
        </p:txBody>
      </p:sp>
      <p:sp>
        <p:nvSpPr>
          <p:cNvPr id="14" name="TextBox 13"/>
          <p:cNvSpPr txBox="1"/>
          <p:nvPr/>
        </p:nvSpPr>
        <p:spPr>
          <a:xfrm>
            <a:off x="3571652" y="4317697"/>
            <a:ext cx="3328303" cy="276999"/>
          </a:xfrm>
          <a:prstGeom prst="rect">
            <a:avLst/>
          </a:prstGeom>
          <a:noFill/>
        </p:spPr>
        <p:txBody>
          <a:bodyPr wrap="square" rtlCol="0">
            <a:spAutoFit/>
          </a:bodyPr>
          <a:lstStyle/>
          <a:p>
            <a:r>
              <a:rPr lang="en-GB" sz="1200" dirty="0"/>
              <a:t>Temperature of Water (°C)</a:t>
            </a:r>
          </a:p>
        </p:txBody>
      </p:sp>
      <p:sp>
        <p:nvSpPr>
          <p:cNvPr id="15" name="TextBox 14"/>
          <p:cNvSpPr txBox="1"/>
          <p:nvPr/>
        </p:nvSpPr>
        <p:spPr>
          <a:xfrm rot="16200000">
            <a:off x="939763" y="2922734"/>
            <a:ext cx="3328303" cy="461665"/>
          </a:xfrm>
          <a:prstGeom prst="rect">
            <a:avLst/>
          </a:prstGeom>
          <a:noFill/>
        </p:spPr>
        <p:txBody>
          <a:bodyPr wrap="square" rtlCol="0">
            <a:spAutoFit/>
          </a:bodyPr>
          <a:lstStyle/>
          <a:p>
            <a:pPr algn="ctr"/>
            <a:r>
              <a:rPr lang="en-GB" sz="1200" dirty="0"/>
              <a:t>Time Taken for Salt to</a:t>
            </a:r>
          </a:p>
          <a:p>
            <a:pPr algn="ctr"/>
            <a:r>
              <a:rPr lang="en-GB" sz="1200" dirty="0"/>
              <a:t> Dissolve(Minutes)</a:t>
            </a:r>
            <a:endParaRPr lang="en-GB" sz="1000" dirty="0"/>
          </a:p>
        </p:txBody>
      </p:sp>
      <p:sp>
        <p:nvSpPr>
          <p:cNvPr id="16" name="Rectangle 15"/>
          <p:cNvSpPr/>
          <p:nvPr/>
        </p:nvSpPr>
        <p:spPr>
          <a:xfrm>
            <a:off x="2271239" y="1943150"/>
            <a:ext cx="4295775" cy="2684202"/>
          </a:xfrm>
          <a:prstGeom prst="rect">
            <a:avLst/>
          </a:prstGeom>
          <a:noFill/>
          <a:ln w="38100">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3"/>
          </p:cNvPr>
          <p:cNvSpPr/>
          <p:nvPr/>
        </p:nvSpPr>
        <p:spPr>
          <a:xfrm>
            <a:off x="8472880" y="6627302"/>
            <a:ext cx="671119"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p:nvPr/>
        </p:nvCxnSpPr>
        <p:spPr>
          <a:xfrm>
            <a:off x="3227515" y="3739651"/>
            <a:ext cx="29866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27515" y="3429252"/>
            <a:ext cx="29866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27515" y="3134406"/>
            <a:ext cx="29866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27515" y="2824007"/>
            <a:ext cx="29866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27515" y="2522318"/>
            <a:ext cx="29866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27515" y="2219383"/>
            <a:ext cx="29866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15640" y="2190750"/>
            <a:ext cx="0" cy="1851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347824" y="2522318"/>
            <a:ext cx="108235" cy="1512472"/>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3936897" y="2824007"/>
            <a:ext cx="108235" cy="120611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4538528" y="3134406"/>
            <a:ext cx="108235" cy="900384"/>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127568" y="3427418"/>
            <a:ext cx="108235" cy="607372"/>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5723966" y="3739651"/>
            <a:ext cx="108235" cy="290466"/>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p:nvCxnSpPr>
        <p:spPr>
          <a:xfrm>
            <a:off x="3215640" y="4034790"/>
            <a:ext cx="29946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270775" y="4068189"/>
            <a:ext cx="3821819" cy="276999"/>
          </a:xfrm>
          <a:prstGeom prst="rect">
            <a:avLst/>
          </a:prstGeom>
          <a:noFill/>
        </p:spPr>
        <p:txBody>
          <a:bodyPr wrap="square" rtlCol="0">
            <a:spAutoFit/>
          </a:bodyPr>
          <a:lstStyle/>
          <a:p>
            <a:r>
              <a:rPr lang="en-GB" sz="1200" dirty="0"/>
              <a:t>5          10          15         20         25</a:t>
            </a:r>
          </a:p>
        </p:txBody>
      </p:sp>
      <p:sp>
        <p:nvSpPr>
          <p:cNvPr id="34" name="TextBox 33"/>
          <p:cNvSpPr txBox="1"/>
          <p:nvPr/>
        </p:nvSpPr>
        <p:spPr>
          <a:xfrm>
            <a:off x="2873561" y="2077555"/>
            <a:ext cx="342080" cy="461665"/>
          </a:xfrm>
          <a:prstGeom prst="rect">
            <a:avLst/>
          </a:prstGeom>
          <a:noFill/>
        </p:spPr>
        <p:txBody>
          <a:bodyPr wrap="square" rtlCol="0">
            <a:spAutoFit/>
          </a:bodyPr>
          <a:lstStyle/>
          <a:p>
            <a:r>
              <a:rPr lang="en-GB" sz="1200" dirty="0"/>
              <a:t>12</a:t>
            </a:r>
          </a:p>
          <a:p>
            <a:endParaRPr lang="en-GB" sz="1200" dirty="0"/>
          </a:p>
        </p:txBody>
      </p:sp>
      <p:sp>
        <p:nvSpPr>
          <p:cNvPr id="35" name="TextBox 34"/>
          <p:cNvSpPr txBox="1"/>
          <p:nvPr/>
        </p:nvSpPr>
        <p:spPr>
          <a:xfrm>
            <a:off x="2857142" y="2374422"/>
            <a:ext cx="342080" cy="461665"/>
          </a:xfrm>
          <a:prstGeom prst="rect">
            <a:avLst/>
          </a:prstGeom>
          <a:noFill/>
        </p:spPr>
        <p:txBody>
          <a:bodyPr wrap="square" rtlCol="0">
            <a:spAutoFit/>
          </a:bodyPr>
          <a:lstStyle/>
          <a:p>
            <a:r>
              <a:rPr lang="en-GB" sz="1200" dirty="0"/>
              <a:t>10</a:t>
            </a:r>
          </a:p>
          <a:p>
            <a:endParaRPr lang="en-GB" sz="1200" dirty="0"/>
          </a:p>
        </p:txBody>
      </p:sp>
      <p:sp>
        <p:nvSpPr>
          <p:cNvPr id="36" name="TextBox 35"/>
          <p:cNvSpPr txBox="1"/>
          <p:nvPr/>
        </p:nvSpPr>
        <p:spPr>
          <a:xfrm>
            <a:off x="2926498" y="2673449"/>
            <a:ext cx="342080" cy="461665"/>
          </a:xfrm>
          <a:prstGeom prst="rect">
            <a:avLst/>
          </a:prstGeom>
          <a:noFill/>
        </p:spPr>
        <p:txBody>
          <a:bodyPr wrap="square" rtlCol="0">
            <a:spAutoFit/>
          </a:bodyPr>
          <a:lstStyle/>
          <a:p>
            <a:r>
              <a:rPr lang="en-GB" sz="1200" dirty="0"/>
              <a:t>8</a:t>
            </a:r>
          </a:p>
          <a:p>
            <a:endParaRPr lang="en-GB" sz="1200" dirty="0"/>
          </a:p>
        </p:txBody>
      </p:sp>
      <p:sp>
        <p:nvSpPr>
          <p:cNvPr id="37" name="TextBox 36"/>
          <p:cNvSpPr txBox="1"/>
          <p:nvPr/>
        </p:nvSpPr>
        <p:spPr>
          <a:xfrm>
            <a:off x="2929181" y="2984433"/>
            <a:ext cx="342080" cy="461665"/>
          </a:xfrm>
          <a:prstGeom prst="rect">
            <a:avLst/>
          </a:prstGeom>
          <a:noFill/>
        </p:spPr>
        <p:txBody>
          <a:bodyPr wrap="square" rtlCol="0">
            <a:spAutoFit/>
          </a:bodyPr>
          <a:lstStyle/>
          <a:p>
            <a:r>
              <a:rPr lang="en-GB" sz="1200" dirty="0"/>
              <a:t>6</a:t>
            </a:r>
          </a:p>
          <a:p>
            <a:endParaRPr lang="en-GB" sz="1200" dirty="0"/>
          </a:p>
        </p:txBody>
      </p:sp>
      <p:sp>
        <p:nvSpPr>
          <p:cNvPr id="38" name="TextBox 37"/>
          <p:cNvSpPr txBox="1"/>
          <p:nvPr/>
        </p:nvSpPr>
        <p:spPr>
          <a:xfrm>
            <a:off x="2925299" y="3289055"/>
            <a:ext cx="342080" cy="461665"/>
          </a:xfrm>
          <a:prstGeom prst="rect">
            <a:avLst/>
          </a:prstGeom>
          <a:noFill/>
        </p:spPr>
        <p:txBody>
          <a:bodyPr wrap="square" rtlCol="0">
            <a:spAutoFit/>
          </a:bodyPr>
          <a:lstStyle/>
          <a:p>
            <a:r>
              <a:rPr lang="en-GB" sz="1200" dirty="0"/>
              <a:t>4</a:t>
            </a:r>
          </a:p>
          <a:p>
            <a:endParaRPr lang="en-GB" sz="1200" dirty="0"/>
          </a:p>
        </p:txBody>
      </p:sp>
      <p:sp>
        <p:nvSpPr>
          <p:cNvPr id="39" name="TextBox 38"/>
          <p:cNvSpPr txBox="1"/>
          <p:nvPr/>
        </p:nvSpPr>
        <p:spPr>
          <a:xfrm>
            <a:off x="2928695" y="3583627"/>
            <a:ext cx="342080" cy="461665"/>
          </a:xfrm>
          <a:prstGeom prst="rect">
            <a:avLst/>
          </a:prstGeom>
          <a:noFill/>
        </p:spPr>
        <p:txBody>
          <a:bodyPr wrap="square" rtlCol="0">
            <a:spAutoFit/>
          </a:bodyPr>
          <a:lstStyle/>
          <a:p>
            <a:r>
              <a:rPr lang="en-GB" sz="1200" dirty="0"/>
              <a:t>2</a:t>
            </a:r>
          </a:p>
          <a:p>
            <a:endParaRPr lang="en-GB" sz="1200" dirty="0"/>
          </a:p>
        </p:txBody>
      </p:sp>
      <p:sp>
        <p:nvSpPr>
          <p:cNvPr id="40" name="TextBox 39"/>
          <p:cNvSpPr txBox="1"/>
          <p:nvPr/>
        </p:nvSpPr>
        <p:spPr>
          <a:xfrm>
            <a:off x="2924126" y="3895676"/>
            <a:ext cx="342080" cy="461665"/>
          </a:xfrm>
          <a:prstGeom prst="rect">
            <a:avLst/>
          </a:prstGeom>
          <a:noFill/>
        </p:spPr>
        <p:txBody>
          <a:bodyPr wrap="square" rtlCol="0">
            <a:spAutoFit/>
          </a:bodyPr>
          <a:lstStyle/>
          <a:p>
            <a:r>
              <a:rPr lang="en-GB" sz="1200" dirty="0"/>
              <a:t>0</a:t>
            </a:r>
          </a:p>
          <a:p>
            <a:endParaRPr lang="en-GB" sz="1200" dirty="0"/>
          </a:p>
        </p:txBody>
      </p:sp>
    </p:spTree>
    <p:extLst>
      <p:ext uri="{BB962C8B-B14F-4D97-AF65-F5344CB8AC3E}">
        <p14:creationId xmlns:p14="http://schemas.microsoft.com/office/powerpoint/2010/main" val="1665681682"/>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4" grpId="0" animBg="1"/>
      <p:bldP spid="6" grpId="0" animBg="1"/>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646842" y="1811411"/>
            <a:ext cx="4136478" cy="2656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651393" y="2351751"/>
            <a:ext cx="4136478" cy="5184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651393" y="2883458"/>
            <a:ext cx="4136478" cy="5184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646842" y="3416237"/>
            <a:ext cx="4136478" cy="5184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646842" y="3949016"/>
            <a:ext cx="4136478" cy="5184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675" y="3611205"/>
            <a:ext cx="1079985" cy="977287"/>
          </a:xfrm>
          <a:prstGeom prst="rect">
            <a:avLst/>
          </a:prstGeom>
        </p:spPr>
      </p:pic>
      <p:sp>
        <p:nvSpPr>
          <p:cNvPr id="3" name="Rectangle 2"/>
          <p:cNvSpPr/>
          <p:nvPr/>
        </p:nvSpPr>
        <p:spPr>
          <a:xfrm>
            <a:off x="609595" y="5317376"/>
            <a:ext cx="7659759" cy="1001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70168" y="5452910"/>
            <a:ext cx="6129787" cy="749961"/>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dirty="0">
                <a:solidFill>
                  <a:schemeClr val="bg1"/>
                </a:solidFill>
              </a:rPr>
              <a:t>The ninth digit of the access code is four.</a:t>
            </a:r>
            <a:endParaRPr lang="en-GB" altLang="en-US" sz="28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5538" y="5392635"/>
            <a:ext cx="271834" cy="810236"/>
          </a:xfrm>
          <a:prstGeom prst="rect">
            <a:avLst/>
          </a:prstGeom>
        </p:spPr>
      </p:pic>
      <p:sp>
        <p:nvSpPr>
          <p:cNvPr id="6" name="Rectangle 5"/>
          <p:cNvSpPr/>
          <p:nvPr/>
        </p:nvSpPr>
        <p:spPr>
          <a:xfrm>
            <a:off x="7543935" y="5452910"/>
            <a:ext cx="527872" cy="692241"/>
          </a:xfrm>
          <a:prstGeom prst="rect">
            <a:avLst/>
          </a:prstGeom>
          <a:solidFill>
            <a:schemeClr val="bg1"/>
          </a:solidFill>
          <a:ln>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A8E7"/>
                </a:solidFill>
              </a:rPr>
              <a:t>4</a:t>
            </a:r>
          </a:p>
        </p:txBody>
      </p:sp>
      <p:sp>
        <p:nvSpPr>
          <p:cNvPr id="7" name="Rectangle 6"/>
          <p:cNvSpPr/>
          <p:nvPr/>
        </p:nvSpPr>
        <p:spPr>
          <a:xfrm>
            <a:off x="609592" y="1274900"/>
            <a:ext cx="8019962" cy="830997"/>
          </a:xfrm>
          <a:prstGeom prst="rect">
            <a:avLst/>
          </a:prstGeom>
        </p:spPr>
        <p:txBody>
          <a:bodyPr wrap="square" lIns="0" tIns="0" rIns="0" bIns="0">
            <a:spAutoFit/>
          </a:bodyPr>
          <a:lstStyle/>
          <a:p>
            <a:pPr>
              <a:buFont typeface="Arial" panose="020B0604020202020204" pitchFamily="34" charset="0"/>
              <a:buNone/>
            </a:pPr>
            <a:r>
              <a:rPr lang="en-GB" altLang="en-US" dirty="0"/>
              <a:t>Look at these changes in state. How many happen because of an increase of heat? </a:t>
            </a:r>
          </a:p>
          <a:p>
            <a:pPr>
              <a:spcBef>
                <a:spcPct val="0"/>
              </a:spcBef>
            </a:pPr>
            <a:endParaRPr lang="en-GB" altLang="en-US" dirty="0"/>
          </a:p>
        </p:txBody>
      </p:sp>
      <p:sp>
        <p:nvSpPr>
          <p:cNvPr id="8" name="Title 20"/>
          <p:cNvSpPr txBox="1">
            <a:spLocks/>
          </p:cNvSpPr>
          <p:nvPr/>
        </p:nvSpPr>
        <p:spPr>
          <a:xfrm>
            <a:off x="609595" y="39762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t>Escape the Kitchen – Clue 9</a:t>
            </a:r>
            <a:endParaRPr lang="en-GB" sz="3600" dirty="0">
              <a:latin typeface="+mn-lt"/>
            </a:endParaRPr>
          </a:p>
        </p:txBody>
      </p:sp>
      <p:sp>
        <p:nvSpPr>
          <p:cNvPr id="9" name="Rectangle 8"/>
          <p:cNvSpPr/>
          <p:nvPr/>
        </p:nvSpPr>
        <p:spPr>
          <a:xfrm>
            <a:off x="609592" y="4834346"/>
            <a:ext cx="8019963" cy="276999"/>
          </a:xfrm>
          <a:prstGeom prst="rect">
            <a:avLst/>
          </a:prstGeom>
        </p:spPr>
        <p:txBody>
          <a:bodyPr wrap="square" lIns="0" tIns="0" rIns="0" bIns="0">
            <a:spAutoFit/>
          </a:bodyPr>
          <a:lstStyle/>
          <a:p>
            <a:pPr>
              <a:lnSpc>
                <a:spcPct val="100000"/>
              </a:lnSpc>
              <a:spcBef>
                <a:spcPct val="0"/>
              </a:spcBef>
              <a:buFontTx/>
              <a:buNone/>
            </a:pPr>
            <a:r>
              <a:rPr lang="en-GB" altLang="en-US" dirty="0"/>
              <a:t>There are four changes of state above that are due to heating.</a:t>
            </a:r>
            <a:endParaRPr lang="en-GB" altLang="en-US" sz="2800" b="1" dirty="0">
              <a:solidFill>
                <a:srgbClr val="00B05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473668539"/>
              </p:ext>
            </p:extLst>
          </p:nvPr>
        </p:nvGraphicFramePr>
        <p:xfrm>
          <a:off x="2651392" y="1811411"/>
          <a:ext cx="4136479" cy="2660605"/>
        </p:xfrm>
        <a:graphic>
          <a:graphicData uri="http://schemas.openxmlformats.org/drawingml/2006/table">
            <a:tbl>
              <a:tblPr firstRow="1" bandRow="1">
                <a:tableStyleId>{D7AC3CCA-C797-4891-BE02-D94E43425B78}</a:tableStyleId>
              </a:tblPr>
              <a:tblGrid>
                <a:gridCol w="4136479">
                  <a:extLst>
                    <a:ext uri="{9D8B030D-6E8A-4147-A177-3AD203B41FA5}">
                      <a16:colId xmlns:a16="http://schemas.microsoft.com/office/drawing/2014/main" val="1769046435"/>
                    </a:ext>
                  </a:extLst>
                </a:gridCol>
              </a:tblGrid>
              <a:tr h="5321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en-US" b="0" dirty="0">
                          <a:solidFill>
                            <a:schemeClr val="tx1"/>
                          </a:solidFill>
                        </a:rPr>
                        <a:t>Water becoming a solid</a:t>
                      </a:r>
                    </a:p>
                  </a:txBody>
                  <a:tcPr>
                    <a:noFill/>
                  </a:tcPr>
                </a:tc>
                <a:extLst>
                  <a:ext uri="{0D108BD9-81ED-4DB2-BD59-A6C34878D82A}">
                    <a16:rowId xmlns:a16="http://schemas.microsoft.com/office/drawing/2014/main" val="1677206595"/>
                  </a:ext>
                </a:extLst>
              </a:tr>
              <a:tr h="5321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en-US" b="0" dirty="0">
                          <a:solidFill>
                            <a:schemeClr val="tx1"/>
                          </a:solidFill>
                        </a:rPr>
                        <a:t>Chocolate melting</a:t>
                      </a:r>
                    </a:p>
                  </a:txBody>
                  <a:tcPr>
                    <a:noFill/>
                  </a:tcPr>
                </a:tc>
                <a:extLst>
                  <a:ext uri="{0D108BD9-81ED-4DB2-BD59-A6C34878D82A}">
                    <a16:rowId xmlns:a16="http://schemas.microsoft.com/office/drawing/2014/main" val="2491176592"/>
                  </a:ext>
                </a:extLst>
              </a:tr>
              <a:tr h="5321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en-US" b="0" dirty="0">
                          <a:solidFill>
                            <a:schemeClr val="tx1"/>
                          </a:solidFill>
                        </a:rPr>
                        <a:t>Water becoming a gas</a:t>
                      </a:r>
                    </a:p>
                  </a:txBody>
                  <a:tcPr>
                    <a:noFill/>
                  </a:tcPr>
                </a:tc>
                <a:extLst>
                  <a:ext uri="{0D108BD9-81ED-4DB2-BD59-A6C34878D82A}">
                    <a16:rowId xmlns:a16="http://schemas.microsoft.com/office/drawing/2014/main" val="469141583"/>
                  </a:ext>
                </a:extLst>
              </a:tr>
              <a:tr h="5321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en-US" b="0" dirty="0">
                          <a:solidFill>
                            <a:schemeClr val="tx1"/>
                          </a:solidFill>
                        </a:rPr>
                        <a:t>Ice becoming a liquid</a:t>
                      </a:r>
                    </a:p>
                  </a:txBody>
                  <a:tcPr>
                    <a:noFill/>
                  </a:tcPr>
                </a:tc>
                <a:extLst>
                  <a:ext uri="{0D108BD9-81ED-4DB2-BD59-A6C34878D82A}">
                    <a16:rowId xmlns:a16="http://schemas.microsoft.com/office/drawing/2014/main" val="1600401663"/>
                  </a:ext>
                </a:extLst>
              </a:tr>
              <a:tr h="5321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en-US" b="0">
                          <a:solidFill>
                            <a:schemeClr val="tx1"/>
                          </a:solidFill>
                        </a:rPr>
                        <a:t>Wax </a:t>
                      </a:r>
                      <a:r>
                        <a:rPr lang="en-GB" altLang="en-US" b="0" dirty="0">
                          <a:solidFill>
                            <a:schemeClr val="tx1"/>
                          </a:solidFill>
                        </a:rPr>
                        <a:t>melting</a:t>
                      </a:r>
                    </a:p>
                  </a:txBody>
                  <a:tcPr>
                    <a:noFill/>
                  </a:tcPr>
                </a:tc>
                <a:extLst>
                  <a:ext uri="{0D108BD9-81ED-4DB2-BD59-A6C34878D82A}">
                    <a16:rowId xmlns:a16="http://schemas.microsoft.com/office/drawing/2014/main" val="2170456402"/>
                  </a:ext>
                </a:extLst>
              </a:tr>
            </a:tbl>
          </a:graphicData>
        </a:graphic>
      </p:graphicFrame>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2402" y="3397359"/>
            <a:ext cx="1393698" cy="1261168"/>
          </a:xfrm>
          <a:prstGeom prst="rect">
            <a:avLst/>
          </a:prstGeom>
        </p:spPr>
      </p:pic>
      <p:sp>
        <p:nvSpPr>
          <p:cNvPr id="18" name="Rectangle 17">
            <a:hlinkClick r:id="rId5"/>
          </p:cNvPr>
          <p:cNvSpPr/>
          <p:nvPr/>
        </p:nvSpPr>
        <p:spPr>
          <a:xfrm>
            <a:off x="8472880" y="6627302"/>
            <a:ext cx="671119"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3587402"/>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5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par>
                                <p:cTn id="52" presetID="10"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animBg="1"/>
      <p:bldP spid="16" grpId="0" animBg="1"/>
      <p:bldP spid="3" grpId="0" animBg="1"/>
      <p:bldP spid="4" grpId="0" animBg="1"/>
      <p:bldP spid="6" grpId="0" animBg="1"/>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78186" y="2193221"/>
            <a:ext cx="7265663" cy="2169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85799" y="2193221"/>
            <a:ext cx="2128839" cy="6976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85799" y="2887307"/>
            <a:ext cx="2128839" cy="70838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87712" y="3603559"/>
            <a:ext cx="2128839" cy="75889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822252" y="2894870"/>
            <a:ext cx="1892624" cy="6976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726572" y="2194744"/>
            <a:ext cx="1674228" cy="6925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400800" y="3596459"/>
            <a:ext cx="1543049" cy="76599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609595" y="5317376"/>
            <a:ext cx="7659759" cy="1001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70168" y="5452910"/>
            <a:ext cx="6129787" cy="749961"/>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dirty="0">
                <a:solidFill>
                  <a:schemeClr val="bg1"/>
                </a:solidFill>
              </a:rPr>
              <a:t>The tenth digit of the access code is six.</a:t>
            </a:r>
            <a:endParaRPr lang="en-GB" altLang="en-US" sz="2800"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538" y="5392635"/>
            <a:ext cx="271834" cy="810236"/>
          </a:xfrm>
          <a:prstGeom prst="rect">
            <a:avLst/>
          </a:prstGeom>
        </p:spPr>
      </p:pic>
      <p:sp>
        <p:nvSpPr>
          <p:cNvPr id="6" name="Rectangle 5"/>
          <p:cNvSpPr/>
          <p:nvPr/>
        </p:nvSpPr>
        <p:spPr>
          <a:xfrm>
            <a:off x="7543935" y="5452910"/>
            <a:ext cx="527872" cy="692241"/>
          </a:xfrm>
          <a:prstGeom prst="rect">
            <a:avLst/>
          </a:prstGeom>
          <a:solidFill>
            <a:schemeClr val="bg1"/>
          </a:solidFill>
          <a:ln>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A8E7"/>
                </a:solidFill>
              </a:rPr>
              <a:t>6</a:t>
            </a:r>
          </a:p>
        </p:txBody>
      </p:sp>
      <p:sp>
        <p:nvSpPr>
          <p:cNvPr id="7" name="Rectangle 6"/>
          <p:cNvSpPr/>
          <p:nvPr/>
        </p:nvSpPr>
        <p:spPr>
          <a:xfrm>
            <a:off x="609592" y="1274900"/>
            <a:ext cx="8019962" cy="1107996"/>
          </a:xfrm>
          <a:prstGeom prst="rect">
            <a:avLst/>
          </a:prstGeom>
        </p:spPr>
        <p:txBody>
          <a:bodyPr wrap="square" lIns="0" tIns="0" rIns="0" bIns="0">
            <a:spAutoFit/>
          </a:bodyPr>
          <a:lstStyle/>
          <a:p>
            <a:pPr>
              <a:buFont typeface="Arial" panose="020B0604020202020204" pitchFamily="34" charset="0"/>
              <a:buNone/>
            </a:pPr>
            <a:r>
              <a:rPr lang="en-GB" altLang="en-US" dirty="0"/>
              <a:t>Electricity can travel easily through electrical conductors, but some materials do not let electricity pass through them. These are known as electrical insulators. </a:t>
            </a:r>
          </a:p>
          <a:p>
            <a:pPr>
              <a:spcBef>
                <a:spcPct val="0"/>
              </a:spcBef>
            </a:pPr>
            <a:endParaRPr lang="en-GB" altLang="en-US" dirty="0"/>
          </a:p>
        </p:txBody>
      </p:sp>
      <p:sp>
        <p:nvSpPr>
          <p:cNvPr id="8" name="Title 20"/>
          <p:cNvSpPr txBox="1">
            <a:spLocks/>
          </p:cNvSpPr>
          <p:nvPr/>
        </p:nvSpPr>
        <p:spPr>
          <a:xfrm>
            <a:off x="609595" y="39762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t>Escape the Kitchen – Clue 10</a:t>
            </a:r>
            <a:endParaRPr lang="en-GB" sz="3600" dirty="0">
              <a:latin typeface="+mn-lt"/>
            </a:endParaRPr>
          </a:p>
        </p:txBody>
      </p:sp>
      <p:sp>
        <p:nvSpPr>
          <p:cNvPr id="9" name="Rectangle 8"/>
          <p:cNvSpPr/>
          <p:nvPr/>
        </p:nvSpPr>
        <p:spPr>
          <a:xfrm>
            <a:off x="609592" y="4819639"/>
            <a:ext cx="8019963" cy="276999"/>
          </a:xfrm>
          <a:prstGeom prst="rect">
            <a:avLst/>
          </a:prstGeom>
        </p:spPr>
        <p:txBody>
          <a:bodyPr wrap="square" lIns="0" tIns="0" rIns="0" bIns="0">
            <a:spAutoFit/>
          </a:bodyPr>
          <a:lstStyle/>
          <a:p>
            <a:pPr>
              <a:lnSpc>
                <a:spcPct val="100000"/>
              </a:lnSpc>
              <a:spcBef>
                <a:spcPct val="0"/>
              </a:spcBef>
              <a:buFontTx/>
              <a:buNone/>
            </a:pPr>
            <a:r>
              <a:rPr lang="en-GB" altLang="en-US" dirty="0"/>
              <a:t>There are six electrical insulators.</a:t>
            </a:r>
            <a:endParaRPr lang="en-GB" altLang="en-US" sz="2800" b="1" dirty="0"/>
          </a:p>
        </p:txBody>
      </p:sp>
      <p:graphicFrame>
        <p:nvGraphicFramePr>
          <p:cNvPr id="10" name="Table 9"/>
          <p:cNvGraphicFramePr>
            <a:graphicFrameLocks noGrp="1"/>
          </p:cNvGraphicFramePr>
          <p:nvPr>
            <p:extLst>
              <p:ext uri="{D42A27DB-BD31-4B8C-83A1-F6EECF244321}">
                <p14:modId xmlns:p14="http://schemas.microsoft.com/office/powerpoint/2010/main" val="3836722773"/>
              </p:ext>
            </p:extLst>
          </p:nvPr>
        </p:nvGraphicFramePr>
        <p:xfrm>
          <a:off x="678186" y="2193222"/>
          <a:ext cx="7265663" cy="2169229"/>
        </p:xfrm>
        <a:graphic>
          <a:graphicData uri="http://schemas.openxmlformats.org/drawingml/2006/table">
            <a:tbl>
              <a:tblPr firstRow="1" bandRow="1">
                <a:tableStyleId>{D7AC3CCA-C797-4891-BE02-D94E43425B78}</a:tableStyleId>
              </a:tblPr>
              <a:tblGrid>
                <a:gridCol w="2142827">
                  <a:extLst>
                    <a:ext uri="{9D8B030D-6E8A-4147-A177-3AD203B41FA5}">
                      <a16:colId xmlns:a16="http://schemas.microsoft.com/office/drawing/2014/main" val="3944273165"/>
                    </a:ext>
                  </a:extLst>
                </a:gridCol>
                <a:gridCol w="1900354">
                  <a:extLst>
                    <a:ext uri="{9D8B030D-6E8A-4147-A177-3AD203B41FA5}">
                      <a16:colId xmlns:a16="http://schemas.microsoft.com/office/drawing/2014/main" val="2689222339"/>
                    </a:ext>
                  </a:extLst>
                </a:gridCol>
                <a:gridCol w="1682108">
                  <a:extLst>
                    <a:ext uri="{9D8B030D-6E8A-4147-A177-3AD203B41FA5}">
                      <a16:colId xmlns:a16="http://schemas.microsoft.com/office/drawing/2014/main" val="3598324698"/>
                    </a:ext>
                  </a:extLst>
                </a:gridCol>
                <a:gridCol w="1540374">
                  <a:extLst>
                    <a:ext uri="{9D8B030D-6E8A-4147-A177-3AD203B41FA5}">
                      <a16:colId xmlns:a16="http://schemas.microsoft.com/office/drawing/2014/main" val="1445914513"/>
                    </a:ext>
                  </a:extLst>
                </a:gridCol>
              </a:tblGrid>
              <a:tr h="6972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rPr>
                        <a:t>pure water</a:t>
                      </a:r>
                      <a:endParaRPr lang="en-GB" sz="1800" b="0" dirty="0">
                        <a:solidFill>
                          <a:schemeClr val="tx1"/>
                        </a:solidFill>
                        <a:effectLst/>
                        <a:latin typeface="+mn-lt"/>
                        <a:ea typeface="Calibri" panose="020F0502020204030204" pitchFamily="34" charset="0"/>
                        <a:cs typeface="Times New Roman" panose="02020603050405020304" pitchFamily="18"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rPr>
                        <a:t>drinks can</a:t>
                      </a:r>
                      <a:endParaRPr lang="en-GB" sz="1800" b="0" dirty="0">
                        <a:solidFill>
                          <a:schemeClr val="tx1"/>
                        </a:solidFill>
                        <a:effectLst/>
                        <a:latin typeface="+mn-lt"/>
                        <a:ea typeface="Calibri" panose="020F0502020204030204" pitchFamily="34" charset="0"/>
                        <a:cs typeface="Times New Roman" panose="02020603050405020304" pitchFamily="18"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rPr>
                        <a:t>paper</a:t>
                      </a:r>
                      <a:endParaRPr lang="en-GB" sz="1800" b="0" dirty="0">
                        <a:solidFill>
                          <a:schemeClr val="tx1"/>
                        </a:solidFill>
                        <a:effectLst/>
                        <a:latin typeface="+mn-lt"/>
                        <a:ea typeface="Calibri" panose="020F0502020204030204" pitchFamily="34" charset="0"/>
                        <a:cs typeface="Times New Roman" panose="02020603050405020304" pitchFamily="18"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rPr>
                        <a:t>2p coin</a:t>
                      </a:r>
                      <a:endParaRPr lang="en-GB" sz="1800" b="0" dirty="0">
                        <a:solidFill>
                          <a:schemeClr val="tx1"/>
                        </a:solidFill>
                        <a:effectLst/>
                        <a:latin typeface="+mn-lt"/>
                        <a:ea typeface="Calibri" panose="020F0502020204030204" pitchFamily="34" charset="0"/>
                        <a:cs typeface="Times New Roman" panose="02020603050405020304" pitchFamily="18" charset="0"/>
                      </a:endParaRPr>
                    </a:p>
                  </a:txBody>
                  <a:tcPr anchor="ctr">
                    <a:noFill/>
                  </a:tcPr>
                </a:tc>
                <a:extLst>
                  <a:ext uri="{0D108BD9-81ED-4DB2-BD59-A6C34878D82A}">
                    <a16:rowId xmlns:a16="http://schemas.microsoft.com/office/drawing/2014/main" val="2370107047"/>
                  </a:ext>
                </a:extLst>
              </a:tr>
              <a:tr h="7063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rPr>
                        <a:t>rubber gloves</a:t>
                      </a:r>
                      <a:endParaRPr lang="en-GB" sz="1800" b="0" dirty="0">
                        <a:solidFill>
                          <a:schemeClr val="tx1"/>
                        </a:solidFill>
                        <a:effectLst/>
                        <a:latin typeface="+mn-lt"/>
                        <a:ea typeface="Calibri" panose="020F0502020204030204" pitchFamily="34" charset="0"/>
                        <a:cs typeface="Times New Roman" panose="02020603050405020304" pitchFamily="18"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rPr>
                        <a:t>glass</a:t>
                      </a:r>
                      <a:endParaRPr lang="en-GB" sz="1800" b="0" dirty="0">
                        <a:solidFill>
                          <a:schemeClr val="tx1"/>
                        </a:solidFill>
                        <a:effectLst/>
                        <a:latin typeface="+mn-lt"/>
                        <a:ea typeface="Calibri" panose="020F0502020204030204" pitchFamily="34" charset="0"/>
                        <a:cs typeface="Times New Roman" panose="02020603050405020304" pitchFamily="18"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rPr>
                        <a:t>copper pipes </a:t>
                      </a:r>
                      <a:endParaRPr lang="en-GB" sz="1800" b="0" dirty="0">
                        <a:solidFill>
                          <a:schemeClr val="tx1"/>
                        </a:solidFill>
                        <a:effectLst/>
                        <a:latin typeface="+mn-lt"/>
                        <a:ea typeface="Calibri" panose="020F0502020204030204" pitchFamily="34" charset="0"/>
                        <a:cs typeface="Times New Roman" panose="02020603050405020304" pitchFamily="18"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rPr>
                        <a:t>gold ring</a:t>
                      </a:r>
                      <a:endParaRPr lang="en-GB" sz="1800" b="0" dirty="0">
                        <a:solidFill>
                          <a:schemeClr val="tx1"/>
                        </a:solidFill>
                        <a:effectLst/>
                        <a:latin typeface="+mn-lt"/>
                        <a:ea typeface="Calibri" panose="020F0502020204030204" pitchFamily="34" charset="0"/>
                        <a:cs typeface="Times New Roman" panose="02020603050405020304" pitchFamily="18" charset="0"/>
                      </a:endParaRPr>
                    </a:p>
                  </a:txBody>
                  <a:tcPr anchor="ctr">
                    <a:noFill/>
                  </a:tcPr>
                </a:tc>
                <a:extLst>
                  <a:ext uri="{0D108BD9-81ED-4DB2-BD59-A6C34878D82A}">
                    <a16:rowId xmlns:a16="http://schemas.microsoft.com/office/drawing/2014/main" val="519960120"/>
                  </a:ext>
                </a:extLst>
              </a:tr>
              <a:tr h="7656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rPr>
                        <a:t>wooden plank </a:t>
                      </a:r>
                      <a:endParaRPr lang="en-GB" sz="1800" b="0" dirty="0">
                        <a:solidFill>
                          <a:schemeClr val="tx1"/>
                        </a:solidFill>
                        <a:effectLst/>
                        <a:latin typeface="+mn-lt"/>
                        <a:ea typeface="Calibri" panose="020F0502020204030204" pitchFamily="34" charset="0"/>
                        <a:cs typeface="Times New Roman" panose="02020603050405020304" pitchFamily="18"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rPr>
                        <a:t>steel post </a:t>
                      </a:r>
                      <a:endParaRPr lang="en-GB" sz="1800" b="0" dirty="0">
                        <a:solidFill>
                          <a:schemeClr val="tx1"/>
                        </a:solidFill>
                        <a:effectLst/>
                        <a:latin typeface="+mn-lt"/>
                        <a:ea typeface="Calibri" panose="020F0502020204030204" pitchFamily="34" charset="0"/>
                        <a:cs typeface="Times New Roman" panose="02020603050405020304" pitchFamily="18"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rPr>
                        <a:t>sea water </a:t>
                      </a:r>
                      <a:endParaRPr lang="en-GB" sz="1800" b="0" dirty="0">
                        <a:solidFill>
                          <a:schemeClr val="tx1"/>
                        </a:solidFill>
                        <a:effectLst/>
                        <a:latin typeface="+mn-lt"/>
                        <a:ea typeface="Calibri" panose="020F0502020204030204" pitchFamily="34" charset="0"/>
                        <a:cs typeface="Times New Roman" panose="02020603050405020304" pitchFamily="18"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rPr>
                        <a:t>a diamond</a:t>
                      </a:r>
                      <a:endParaRPr lang="en-GB" sz="1800" b="0" dirty="0">
                        <a:solidFill>
                          <a:schemeClr val="tx1"/>
                        </a:solidFill>
                        <a:effectLst/>
                        <a:latin typeface="+mn-lt"/>
                        <a:ea typeface="Calibri" panose="020F0502020204030204" pitchFamily="34" charset="0"/>
                        <a:cs typeface="Times New Roman" panose="02020603050405020304" pitchFamily="18" charset="0"/>
                      </a:endParaRPr>
                    </a:p>
                    <a:p>
                      <a:pPr algn="ctr"/>
                      <a:endParaRPr lang="en-GB" sz="1800" dirty="0">
                        <a:solidFill>
                          <a:schemeClr val="tx1"/>
                        </a:solidFill>
                        <a:latin typeface="+mn-lt"/>
                      </a:endParaRPr>
                    </a:p>
                  </a:txBody>
                  <a:tcPr anchor="ctr">
                    <a:noFill/>
                  </a:tcPr>
                </a:tc>
                <a:extLst>
                  <a:ext uri="{0D108BD9-81ED-4DB2-BD59-A6C34878D82A}">
                    <a16:rowId xmlns:a16="http://schemas.microsoft.com/office/drawing/2014/main" val="394270528"/>
                  </a:ext>
                </a:extLst>
              </a:tr>
            </a:tbl>
          </a:graphicData>
        </a:graphic>
      </p:graphicFrame>
      <p:grpSp>
        <p:nvGrpSpPr>
          <p:cNvPr id="19" name="Group 18"/>
          <p:cNvGrpSpPr/>
          <p:nvPr/>
        </p:nvGrpSpPr>
        <p:grpSpPr>
          <a:xfrm>
            <a:off x="6685497" y="3885012"/>
            <a:ext cx="1788897" cy="1391168"/>
            <a:chOff x="6685497" y="3885012"/>
            <a:chExt cx="1788897" cy="1391168"/>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235821" y="4037607"/>
              <a:ext cx="1391168" cy="108597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440297">
              <a:off x="6933496" y="4122582"/>
              <a:ext cx="898113" cy="1394111"/>
            </a:xfrm>
            <a:prstGeom prst="rect">
              <a:avLst/>
            </a:prstGeom>
          </p:spPr>
        </p:pic>
      </p:grpSp>
      <p:sp>
        <p:nvSpPr>
          <p:cNvPr id="21" name="Rectangle 20">
            <a:hlinkClick r:id="rId5"/>
          </p:cNvPr>
          <p:cNvSpPr/>
          <p:nvPr/>
        </p:nvSpPr>
        <p:spPr>
          <a:xfrm>
            <a:off x="8472880" y="6627302"/>
            <a:ext cx="671119"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4352302"/>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25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par>
                                <p:cTn id="57" presetID="10"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14" grpId="0" animBg="1"/>
      <p:bldP spid="15" grpId="0" animBg="1"/>
      <p:bldP spid="16" grpId="0" animBg="1"/>
      <p:bldP spid="17" grpId="0" animBg="1"/>
      <p:bldP spid="18" grpId="0" animBg="1"/>
      <p:bldP spid="3" grpId="0" animBg="1"/>
      <p:bldP spid="4" grpId="0" animBg="1"/>
      <p:bldP spid="6" grpId="0" animBg="1"/>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457198" y="478895"/>
            <a:ext cx="8220075" cy="994306"/>
          </a:xfrm>
        </p:spPr>
        <p:txBody>
          <a:bodyPr/>
          <a:lstStyle/>
          <a:p>
            <a:r>
              <a:rPr lang="en-GB" sz="3600" dirty="0"/>
              <a:t>Escape the Kitchen</a:t>
            </a:r>
            <a:endParaRPr lang="en-GB" sz="3600" dirty="0">
              <a:latin typeface="+mn-lt"/>
            </a:endParaRPr>
          </a:p>
        </p:txBody>
      </p:sp>
      <p:sp>
        <p:nvSpPr>
          <p:cNvPr id="4" name="Rectangle 3"/>
          <p:cNvSpPr/>
          <p:nvPr/>
        </p:nvSpPr>
        <p:spPr>
          <a:xfrm>
            <a:off x="689194" y="1690115"/>
            <a:ext cx="7848749" cy="830997"/>
          </a:xfrm>
          <a:prstGeom prst="rect">
            <a:avLst/>
          </a:prstGeom>
        </p:spPr>
        <p:txBody>
          <a:bodyPr wrap="square" lIns="0" tIns="0" rIns="0" bIns="0">
            <a:spAutoFit/>
          </a:bodyPr>
          <a:lstStyle/>
          <a:p>
            <a:pPr>
              <a:lnSpc>
                <a:spcPct val="100000"/>
              </a:lnSpc>
              <a:spcBef>
                <a:spcPct val="0"/>
              </a:spcBef>
              <a:buFontTx/>
              <a:buNone/>
            </a:pPr>
            <a:r>
              <a:rPr lang="en-GB" altLang="en-US" dirty="0"/>
              <a:t>Now you’ve solved all the clues, it’s time to use the access code and escape the kitchen!</a:t>
            </a:r>
            <a:endParaRPr lang="en-GB" altLang="en-US" b="1" dirty="0"/>
          </a:p>
          <a:p>
            <a:pPr>
              <a:spcBef>
                <a:spcPct val="0"/>
              </a:spcBef>
            </a:pPr>
            <a:endParaRPr lang="en-GB" altLang="en-US" dirty="0"/>
          </a:p>
        </p:txBody>
      </p:sp>
      <p:grpSp>
        <p:nvGrpSpPr>
          <p:cNvPr id="5" name="Group 4"/>
          <p:cNvGrpSpPr/>
          <p:nvPr/>
        </p:nvGrpSpPr>
        <p:grpSpPr>
          <a:xfrm>
            <a:off x="909564" y="2447925"/>
            <a:ext cx="7640638" cy="2922588"/>
            <a:chOff x="909564" y="2447925"/>
            <a:chExt cx="7640638" cy="2922588"/>
          </a:xfrm>
        </p:grpSpPr>
        <p:sp>
          <p:nvSpPr>
            <p:cNvPr id="6" name="Rounded Rectangle 5"/>
            <p:cNvSpPr/>
            <p:nvPr/>
          </p:nvSpPr>
          <p:spPr>
            <a:xfrm>
              <a:off x="909564" y="2528887"/>
              <a:ext cx="6662738" cy="266065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6352" y="2447925"/>
              <a:ext cx="979488"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3"/>
            <p:cNvSpPr>
              <a:spLocks noChangeArrowheads="1"/>
            </p:cNvSpPr>
            <p:nvPr/>
          </p:nvSpPr>
          <p:spPr bwMode="auto">
            <a:xfrm>
              <a:off x="1155782" y="3309938"/>
              <a:ext cx="5918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1400" b="1" dirty="0">
                  <a:solidFill>
                    <a:schemeClr val="tx1"/>
                  </a:solidFill>
                  <a:ea typeface="Sassoon Infant Rg" panose="02000503030000020003" pitchFamily="50" charset="0"/>
                  <a:cs typeface="Sassoon Infant Rg" panose="02000503030000020003" pitchFamily="50" charset="0"/>
                </a:rPr>
                <a:t>Digit</a:t>
              </a:r>
              <a:br>
                <a:rPr lang="en-GB" altLang="en-US" sz="1400" b="1" dirty="0">
                  <a:solidFill>
                    <a:schemeClr val="tx1"/>
                  </a:solidFill>
                  <a:ea typeface="Sassoon Infant Rg" panose="02000503030000020003" pitchFamily="50" charset="0"/>
                  <a:cs typeface="Sassoon Infant Rg" panose="02000503030000020003" pitchFamily="50" charset="0"/>
                </a:rPr>
              </a:br>
              <a:r>
                <a:rPr lang="en-GB" altLang="en-US" sz="1400" b="1" dirty="0">
                  <a:solidFill>
                    <a:schemeClr val="tx1"/>
                  </a:solidFill>
                  <a:ea typeface="Sassoon Infant Rg" panose="02000503030000020003" pitchFamily="50" charset="0"/>
                  <a:cs typeface="Sassoon Infant Rg" panose="02000503030000020003" pitchFamily="50" charset="0"/>
                </a:rPr>
                <a:t>1</a:t>
              </a:r>
            </a:p>
          </p:txBody>
        </p:sp>
        <p:sp>
          <p:nvSpPr>
            <p:cNvPr id="9" name="Rectangle 24"/>
            <p:cNvSpPr>
              <a:spLocks noChangeArrowheads="1"/>
            </p:cNvSpPr>
            <p:nvPr/>
          </p:nvSpPr>
          <p:spPr bwMode="auto">
            <a:xfrm>
              <a:off x="1713787" y="3309938"/>
              <a:ext cx="5918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1400" b="1" dirty="0">
                  <a:solidFill>
                    <a:schemeClr val="tx1"/>
                  </a:solidFill>
                  <a:ea typeface="Sassoon Infant Rg" panose="02000503030000020003" pitchFamily="50" charset="0"/>
                  <a:cs typeface="Sassoon Infant Rg" panose="02000503030000020003" pitchFamily="50" charset="0"/>
                </a:rPr>
                <a:t>Digit</a:t>
              </a:r>
              <a:br>
                <a:rPr lang="en-GB" altLang="en-US" sz="1400" b="1" dirty="0">
                  <a:solidFill>
                    <a:schemeClr val="tx1"/>
                  </a:solidFill>
                  <a:ea typeface="Sassoon Infant Rg" panose="02000503030000020003" pitchFamily="50" charset="0"/>
                  <a:cs typeface="Sassoon Infant Rg" panose="02000503030000020003" pitchFamily="50" charset="0"/>
                </a:rPr>
              </a:br>
              <a:r>
                <a:rPr lang="en-GB" altLang="en-US" sz="1400" b="1" dirty="0">
                  <a:solidFill>
                    <a:schemeClr val="tx1"/>
                  </a:solidFill>
                  <a:ea typeface="Sassoon Infant Rg" panose="02000503030000020003" pitchFamily="50" charset="0"/>
                  <a:cs typeface="Sassoon Infant Rg" panose="02000503030000020003" pitchFamily="50" charset="0"/>
                </a:rPr>
                <a:t>2</a:t>
              </a:r>
            </a:p>
          </p:txBody>
        </p:sp>
        <p:sp>
          <p:nvSpPr>
            <p:cNvPr id="10" name="Rectangle 25"/>
            <p:cNvSpPr>
              <a:spLocks noChangeArrowheads="1"/>
            </p:cNvSpPr>
            <p:nvPr/>
          </p:nvSpPr>
          <p:spPr bwMode="auto">
            <a:xfrm>
              <a:off x="2271794" y="3309938"/>
              <a:ext cx="5918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1400" b="1" dirty="0">
                  <a:solidFill>
                    <a:schemeClr val="tx1"/>
                  </a:solidFill>
                  <a:ea typeface="Sassoon Infant Rg" panose="02000503030000020003" pitchFamily="50" charset="0"/>
                  <a:cs typeface="Sassoon Infant Rg" panose="02000503030000020003" pitchFamily="50" charset="0"/>
                </a:rPr>
                <a:t>Digit</a:t>
              </a:r>
              <a:br>
                <a:rPr lang="en-GB" altLang="en-US" sz="1400" b="1" dirty="0">
                  <a:solidFill>
                    <a:schemeClr val="tx1"/>
                  </a:solidFill>
                  <a:ea typeface="Sassoon Infant Rg" panose="02000503030000020003" pitchFamily="50" charset="0"/>
                  <a:cs typeface="Sassoon Infant Rg" panose="02000503030000020003" pitchFamily="50" charset="0"/>
                </a:rPr>
              </a:br>
              <a:r>
                <a:rPr lang="en-GB" altLang="en-US" sz="1400" b="1" dirty="0">
                  <a:solidFill>
                    <a:schemeClr val="tx1"/>
                  </a:solidFill>
                  <a:ea typeface="Sassoon Infant Rg" panose="02000503030000020003" pitchFamily="50" charset="0"/>
                  <a:cs typeface="Sassoon Infant Rg" panose="02000503030000020003" pitchFamily="50" charset="0"/>
                </a:rPr>
                <a:t>3</a:t>
              </a:r>
            </a:p>
          </p:txBody>
        </p:sp>
        <p:sp>
          <p:nvSpPr>
            <p:cNvPr id="11" name="Rectangle 26"/>
            <p:cNvSpPr>
              <a:spLocks noChangeArrowheads="1"/>
            </p:cNvSpPr>
            <p:nvPr/>
          </p:nvSpPr>
          <p:spPr bwMode="auto">
            <a:xfrm>
              <a:off x="2829800" y="3309938"/>
              <a:ext cx="5918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1400" b="1" dirty="0">
                  <a:solidFill>
                    <a:schemeClr val="tx1"/>
                  </a:solidFill>
                  <a:ea typeface="Sassoon Infant Rg" panose="02000503030000020003" pitchFamily="50" charset="0"/>
                  <a:cs typeface="Sassoon Infant Rg" panose="02000503030000020003" pitchFamily="50" charset="0"/>
                </a:rPr>
                <a:t>Digit</a:t>
              </a:r>
              <a:br>
                <a:rPr lang="en-GB" altLang="en-US" sz="1400" b="1" dirty="0">
                  <a:solidFill>
                    <a:schemeClr val="tx1"/>
                  </a:solidFill>
                  <a:ea typeface="Sassoon Infant Rg" panose="02000503030000020003" pitchFamily="50" charset="0"/>
                  <a:cs typeface="Sassoon Infant Rg" panose="02000503030000020003" pitchFamily="50" charset="0"/>
                </a:rPr>
              </a:br>
              <a:r>
                <a:rPr lang="en-GB" altLang="en-US" sz="1400" b="1" dirty="0">
                  <a:solidFill>
                    <a:schemeClr val="tx1"/>
                  </a:solidFill>
                  <a:ea typeface="Sassoon Infant Rg" panose="02000503030000020003" pitchFamily="50" charset="0"/>
                  <a:cs typeface="Sassoon Infant Rg" panose="02000503030000020003" pitchFamily="50" charset="0"/>
                </a:rPr>
                <a:t>4</a:t>
              </a:r>
            </a:p>
          </p:txBody>
        </p:sp>
        <p:sp>
          <p:nvSpPr>
            <p:cNvPr id="12" name="Rectangle 27"/>
            <p:cNvSpPr>
              <a:spLocks noChangeArrowheads="1"/>
            </p:cNvSpPr>
            <p:nvPr/>
          </p:nvSpPr>
          <p:spPr bwMode="auto">
            <a:xfrm>
              <a:off x="3387807" y="3309938"/>
              <a:ext cx="5918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1400" b="1" dirty="0">
                  <a:solidFill>
                    <a:schemeClr val="tx1"/>
                  </a:solidFill>
                  <a:ea typeface="Sassoon Infant Rg" panose="02000503030000020003" pitchFamily="50" charset="0"/>
                  <a:cs typeface="Sassoon Infant Rg" panose="02000503030000020003" pitchFamily="50" charset="0"/>
                </a:rPr>
                <a:t>Digit</a:t>
              </a:r>
              <a:br>
                <a:rPr lang="en-GB" altLang="en-US" sz="1400" b="1" dirty="0">
                  <a:solidFill>
                    <a:schemeClr val="tx1"/>
                  </a:solidFill>
                  <a:ea typeface="Sassoon Infant Rg" panose="02000503030000020003" pitchFamily="50" charset="0"/>
                  <a:cs typeface="Sassoon Infant Rg" panose="02000503030000020003" pitchFamily="50" charset="0"/>
                </a:rPr>
              </a:br>
              <a:r>
                <a:rPr lang="en-GB" altLang="en-US" sz="1400" b="1" dirty="0">
                  <a:solidFill>
                    <a:schemeClr val="tx1"/>
                  </a:solidFill>
                  <a:ea typeface="Sassoon Infant Rg" panose="02000503030000020003" pitchFamily="50" charset="0"/>
                  <a:cs typeface="Sassoon Infant Rg" panose="02000503030000020003" pitchFamily="50" charset="0"/>
                </a:rPr>
                <a:t>5</a:t>
              </a:r>
            </a:p>
          </p:txBody>
        </p:sp>
        <p:sp>
          <p:nvSpPr>
            <p:cNvPr id="13" name="Rectangle 28"/>
            <p:cNvSpPr>
              <a:spLocks noChangeArrowheads="1"/>
            </p:cNvSpPr>
            <p:nvPr/>
          </p:nvSpPr>
          <p:spPr bwMode="auto">
            <a:xfrm>
              <a:off x="3945019" y="3309938"/>
              <a:ext cx="5918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1400" b="1" dirty="0">
                  <a:solidFill>
                    <a:schemeClr val="tx1"/>
                  </a:solidFill>
                  <a:ea typeface="Sassoon Infant Rg" panose="02000503030000020003" pitchFamily="50" charset="0"/>
                  <a:cs typeface="Sassoon Infant Rg" panose="02000503030000020003" pitchFamily="50" charset="0"/>
                </a:rPr>
                <a:t>Digit</a:t>
              </a:r>
              <a:br>
                <a:rPr lang="en-GB" altLang="en-US" sz="1400" b="1" dirty="0">
                  <a:solidFill>
                    <a:schemeClr val="tx1"/>
                  </a:solidFill>
                  <a:ea typeface="Sassoon Infant Rg" panose="02000503030000020003" pitchFamily="50" charset="0"/>
                  <a:cs typeface="Sassoon Infant Rg" panose="02000503030000020003" pitchFamily="50" charset="0"/>
                </a:rPr>
              </a:br>
              <a:r>
                <a:rPr lang="en-GB" altLang="en-US" sz="1400" b="1" dirty="0">
                  <a:solidFill>
                    <a:schemeClr val="tx1"/>
                  </a:solidFill>
                  <a:ea typeface="Sassoon Infant Rg" panose="02000503030000020003" pitchFamily="50" charset="0"/>
                  <a:cs typeface="Sassoon Infant Rg" panose="02000503030000020003" pitchFamily="50" charset="0"/>
                </a:rPr>
                <a:t>6</a:t>
              </a:r>
            </a:p>
          </p:txBody>
        </p:sp>
        <p:sp>
          <p:nvSpPr>
            <p:cNvPr id="14" name="1">
              <a:extLst/>
            </p:cNvPr>
            <p:cNvSpPr/>
            <p:nvPr/>
          </p:nvSpPr>
          <p:spPr bwMode="auto">
            <a:xfrm>
              <a:off x="1239765" y="3854450"/>
              <a:ext cx="407987" cy="579438"/>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b="1" dirty="0">
                  <a:solidFill>
                    <a:schemeClr val="tx1"/>
                  </a:solidFill>
                </a:rPr>
                <a:t>?</a:t>
              </a:r>
            </a:p>
          </p:txBody>
        </p:sp>
        <p:sp>
          <p:nvSpPr>
            <p:cNvPr id="15" name="1">
              <a:extLst/>
            </p:cNvPr>
            <p:cNvSpPr/>
            <p:nvPr/>
          </p:nvSpPr>
          <p:spPr bwMode="auto">
            <a:xfrm>
              <a:off x="1796977" y="3860800"/>
              <a:ext cx="407988" cy="579438"/>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b="1" dirty="0">
                  <a:solidFill>
                    <a:schemeClr val="tx1"/>
                  </a:solidFill>
                </a:rPr>
                <a:t>?</a:t>
              </a:r>
            </a:p>
          </p:txBody>
        </p:sp>
        <p:sp>
          <p:nvSpPr>
            <p:cNvPr id="16" name="1">
              <a:extLst/>
            </p:cNvPr>
            <p:cNvSpPr/>
            <p:nvPr/>
          </p:nvSpPr>
          <p:spPr bwMode="auto">
            <a:xfrm>
              <a:off x="2357365" y="3859212"/>
              <a:ext cx="407987" cy="579437"/>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b="1" dirty="0">
                  <a:solidFill>
                    <a:schemeClr val="tx1"/>
                  </a:solidFill>
                </a:rPr>
                <a:t>?</a:t>
              </a:r>
            </a:p>
          </p:txBody>
        </p:sp>
        <p:sp>
          <p:nvSpPr>
            <p:cNvPr id="17" name="1">
              <a:extLst/>
            </p:cNvPr>
            <p:cNvSpPr/>
            <p:nvPr/>
          </p:nvSpPr>
          <p:spPr bwMode="auto">
            <a:xfrm>
              <a:off x="2916165" y="3859214"/>
              <a:ext cx="407987" cy="579437"/>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50000"/>
                </a:lnSpc>
                <a:defRPr/>
              </a:pPr>
              <a:r>
                <a:rPr lang="en-GB" sz="2400" b="1" dirty="0">
                  <a:solidFill>
                    <a:schemeClr val="tx1"/>
                  </a:solidFill>
                </a:rPr>
                <a:t>?</a:t>
              </a:r>
            </a:p>
            <a:p>
              <a:pPr algn="ctr" eaLnBrk="1" fontAlgn="auto" hangingPunct="1">
                <a:spcBef>
                  <a:spcPts val="0"/>
                </a:spcBef>
                <a:spcAft>
                  <a:spcPts val="0"/>
                </a:spcAft>
                <a:defRPr/>
              </a:pPr>
              <a:endParaRPr lang="en-GB" dirty="0"/>
            </a:p>
          </p:txBody>
        </p:sp>
        <p:sp>
          <p:nvSpPr>
            <p:cNvPr id="18" name="1">
              <a:extLst/>
            </p:cNvPr>
            <p:cNvSpPr/>
            <p:nvPr/>
          </p:nvSpPr>
          <p:spPr bwMode="auto">
            <a:xfrm>
              <a:off x="3470202" y="3859212"/>
              <a:ext cx="407988" cy="579437"/>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50000"/>
                </a:lnSpc>
                <a:defRPr/>
              </a:pPr>
              <a:r>
                <a:rPr lang="en-GB" sz="2400" b="1" dirty="0">
                  <a:solidFill>
                    <a:schemeClr val="tx1"/>
                  </a:solidFill>
                </a:rPr>
                <a:t>?</a:t>
              </a:r>
            </a:p>
            <a:p>
              <a:pPr algn="ctr" eaLnBrk="1" fontAlgn="auto" hangingPunct="1">
                <a:spcBef>
                  <a:spcPts val="0"/>
                </a:spcBef>
                <a:spcAft>
                  <a:spcPts val="0"/>
                </a:spcAft>
                <a:defRPr/>
              </a:pPr>
              <a:endParaRPr lang="en-GB" dirty="0"/>
            </a:p>
          </p:txBody>
        </p:sp>
        <p:sp>
          <p:nvSpPr>
            <p:cNvPr id="19" name="1">
              <a:extLst/>
            </p:cNvPr>
            <p:cNvSpPr/>
            <p:nvPr/>
          </p:nvSpPr>
          <p:spPr bwMode="auto">
            <a:xfrm>
              <a:off x="3994077" y="3859214"/>
              <a:ext cx="407988" cy="579437"/>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50000"/>
                </a:lnSpc>
                <a:defRPr/>
              </a:pPr>
              <a:r>
                <a:rPr lang="en-GB" sz="2400" b="1" dirty="0">
                  <a:solidFill>
                    <a:schemeClr val="tx1"/>
                  </a:solidFill>
                </a:rPr>
                <a:t>?</a:t>
              </a:r>
            </a:p>
            <a:p>
              <a:pPr algn="ctr" eaLnBrk="1" fontAlgn="auto" hangingPunct="1">
                <a:spcBef>
                  <a:spcPts val="0"/>
                </a:spcBef>
                <a:spcAft>
                  <a:spcPts val="0"/>
                </a:spcAft>
                <a:defRPr/>
              </a:pPr>
              <a:endParaRPr lang="en-GB" dirty="0"/>
            </a:p>
          </p:txBody>
        </p:sp>
        <p:grpSp>
          <p:nvGrpSpPr>
            <p:cNvPr id="20" name="Group 6"/>
            <p:cNvGrpSpPr>
              <a:grpSpLocks/>
            </p:cNvGrpSpPr>
            <p:nvPr/>
          </p:nvGrpSpPr>
          <p:grpSpPr bwMode="auto">
            <a:xfrm>
              <a:off x="7129390" y="4584700"/>
              <a:ext cx="1420812" cy="558800"/>
              <a:chOff x="7474137" y="4643067"/>
              <a:chExt cx="1420995" cy="559063"/>
            </a:xfrm>
          </p:grpSpPr>
          <p:sp>
            <p:nvSpPr>
              <p:cNvPr id="29" name="Oval 28"/>
              <p:cNvSpPr/>
              <p:nvPr/>
            </p:nvSpPr>
            <p:spPr>
              <a:xfrm>
                <a:off x="7513829" y="4643067"/>
                <a:ext cx="558872" cy="55906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TextBox 5"/>
              <p:cNvSpPr txBox="1">
                <a:spLocks noChangeArrowheads="1"/>
              </p:cNvSpPr>
              <p:nvPr/>
            </p:nvSpPr>
            <p:spPr bwMode="auto">
              <a:xfrm>
                <a:off x="7474137" y="4776418"/>
                <a:ext cx="14209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sz="1200">
                    <a:solidFill>
                      <a:schemeClr val="bg1"/>
                    </a:solidFill>
                  </a:rPr>
                  <a:t>unlock</a:t>
                </a:r>
              </a:p>
            </p:txBody>
          </p:sp>
        </p:grpSp>
        <p:sp>
          <p:nvSpPr>
            <p:cNvPr id="21" name="Rectangle 26"/>
            <p:cNvSpPr>
              <a:spLocks noChangeArrowheads="1"/>
            </p:cNvSpPr>
            <p:nvPr/>
          </p:nvSpPr>
          <p:spPr bwMode="auto">
            <a:xfrm>
              <a:off x="4488737" y="3303588"/>
              <a:ext cx="5918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1400" b="1" dirty="0">
                  <a:solidFill>
                    <a:schemeClr val="tx1"/>
                  </a:solidFill>
                  <a:ea typeface="Sassoon Infant Rg" panose="02000503030000020003" pitchFamily="50" charset="0"/>
                  <a:cs typeface="Sassoon Infant Rg" panose="02000503030000020003" pitchFamily="50" charset="0"/>
                </a:rPr>
                <a:t>Digit</a:t>
              </a:r>
              <a:br>
                <a:rPr lang="en-GB" altLang="en-US" sz="1400" b="1" dirty="0">
                  <a:solidFill>
                    <a:schemeClr val="tx1"/>
                  </a:solidFill>
                  <a:ea typeface="Sassoon Infant Rg" panose="02000503030000020003" pitchFamily="50" charset="0"/>
                  <a:cs typeface="Sassoon Infant Rg" panose="02000503030000020003" pitchFamily="50" charset="0"/>
                </a:rPr>
              </a:br>
              <a:r>
                <a:rPr lang="en-GB" altLang="en-US" sz="1400" b="1" dirty="0">
                  <a:solidFill>
                    <a:schemeClr val="tx1"/>
                  </a:solidFill>
                  <a:ea typeface="Sassoon Infant Rg" panose="02000503030000020003" pitchFamily="50" charset="0"/>
                  <a:cs typeface="Sassoon Infant Rg" panose="02000503030000020003" pitchFamily="50" charset="0"/>
                </a:rPr>
                <a:t>7</a:t>
              </a:r>
            </a:p>
          </p:txBody>
        </p:sp>
        <p:sp>
          <p:nvSpPr>
            <p:cNvPr id="22" name="Rectangle 27"/>
            <p:cNvSpPr>
              <a:spLocks noChangeArrowheads="1"/>
            </p:cNvSpPr>
            <p:nvPr/>
          </p:nvSpPr>
          <p:spPr bwMode="auto">
            <a:xfrm>
              <a:off x="5046744" y="3303588"/>
              <a:ext cx="5918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1400" b="1" dirty="0">
                  <a:solidFill>
                    <a:schemeClr val="tx1"/>
                  </a:solidFill>
                  <a:ea typeface="Sassoon Infant Rg" panose="02000503030000020003" pitchFamily="50" charset="0"/>
                  <a:cs typeface="Sassoon Infant Rg" panose="02000503030000020003" pitchFamily="50" charset="0"/>
                </a:rPr>
                <a:t>Digit</a:t>
              </a:r>
              <a:br>
                <a:rPr lang="en-GB" altLang="en-US" sz="1400" b="1" dirty="0">
                  <a:solidFill>
                    <a:schemeClr val="tx1"/>
                  </a:solidFill>
                  <a:ea typeface="Sassoon Infant Rg" panose="02000503030000020003" pitchFamily="50" charset="0"/>
                  <a:cs typeface="Sassoon Infant Rg" panose="02000503030000020003" pitchFamily="50" charset="0"/>
                </a:rPr>
              </a:br>
              <a:r>
                <a:rPr lang="en-GB" altLang="en-US" sz="1400" b="1" dirty="0">
                  <a:solidFill>
                    <a:schemeClr val="tx1"/>
                  </a:solidFill>
                  <a:ea typeface="Sassoon Infant Rg" panose="02000503030000020003" pitchFamily="50" charset="0"/>
                  <a:cs typeface="Sassoon Infant Rg" panose="02000503030000020003" pitchFamily="50" charset="0"/>
                </a:rPr>
                <a:t>8</a:t>
              </a:r>
            </a:p>
          </p:txBody>
        </p:sp>
        <p:sp>
          <p:nvSpPr>
            <p:cNvPr id="23" name="Rectangle 28"/>
            <p:cNvSpPr>
              <a:spLocks noChangeArrowheads="1"/>
            </p:cNvSpPr>
            <p:nvPr/>
          </p:nvSpPr>
          <p:spPr bwMode="auto">
            <a:xfrm>
              <a:off x="5603957" y="3303588"/>
              <a:ext cx="5918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1400" b="1" dirty="0">
                  <a:solidFill>
                    <a:schemeClr val="tx1"/>
                  </a:solidFill>
                  <a:ea typeface="Sassoon Infant Rg" panose="02000503030000020003" pitchFamily="50" charset="0"/>
                  <a:cs typeface="Sassoon Infant Rg" panose="02000503030000020003" pitchFamily="50" charset="0"/>
                </a:rPr>
                <a:t>Digit</a:t>
              </a:r>
              <a:br>
                <a:rPr lang="en-GB" altLang="en-US" sz="1400" b="1" dirty="0">
                  <a:solidFill>
                    <a:schemeClr val="tx1"/>
                  </a:solidFill>
                  <a:ea typeface="Sassoon Infant Rg" panose="02000503030000020003" pitchFamily="50" charset="0"/>
                  <a:cs typeface="Sassoon Infant Rg" panose="02000503030000020003" pitchFamily="50" charset="0"/>
                </a:rPr>
              </a:br>
              <a:r>
                <a:rPr lang="en-GB" altLang="en-US" sz="1400" b="1" dirty="0">
                  <a:solidFill>
                    <a:schemeClr val="tx1"/>
                  </a:solidFill>
                  <a:ea typeface="Sassoon Infant Rg" panose="02000503030000020003" pitchFamily="50" charset="0"/>
                  <a:cs typeface="Sassoon Infant Rg" panose="02000503030000020003" pitchFamily="50" charset="0"/>
                </a:rPr>
                <a:t>9</a:t>
              </a:r>
            </a:p>
          </p:txBody>
        </p:sp>
        <p:sp>
          <p:nvSpPr>
            <p:cNvPr id="24" name="1">
              <a:extLst/>
            </p:cNvPr>
            <p:cNvSpPr/>
            <p:nvPr/>
          </p:nvSpPr>
          <p:spPr bwMode="auto">
            <a:xfrm>
              <a:off x="4575102" y="3852864"/>
              <a:ext cx="407988" cy="579437"/>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50000"/>
                </a:lnSpc>
                <a:defRPr/>
              </a:pPr>
              <a:r>
                <a:rPr lang="en-GB" sz="2400" b="1" dirty="0">
                  <a:solidFill>
                    <a:schemeClr val="tx1"/>
                  </a:solidFill>
                </a:rPr>
                <a:t>?</a:t>
              </a:r>
            </a:p>
            <a:p>
              <a:pPr algn="ctr" eaLnBrk="1" fontAlgn="auto" hangingPunct="1">
                <a:spcBef>
                  <a:spcPts val="0"/>
                </a:spcBef>
                <a:spcAft>
                  <a:spcPts val="0"/>
                </a:spcAft>
                <a:defRPr/>
              </a:pPr>
              <a:endParaRPr lang="en-GB" dirty="0"/>
            </a:p>
          </p:txBody>
        </p:sp>
        <p:sp>
          <p:nvSpPr>
            <p:cNvPr id="25" name="1">
              <a:extLst/>
            </p:cNvPr>
            <p:cNvSpPr/>
            <p:nvPr/>
          </p:nvSpPr>
          <p:spPr bwMode="auto">
            <a:xfrm>
              <a:off x="5127552" y="3852864"/>
              <a:ext cx="407988" cy="579437"/>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50000"/>
                </a:lnSpc>
                <a:defRPr/>
              </a:pPr>
              <a:r>
                <a:rPr lang="en-GB" sz="2400" b="1" dirty="0">
                  <a:solidFill>
                    <a:schemeClr val="tx1"/>
                  </a:solidFill>
                </a:rPr>
                <a:t>?</a:t>
              </a:r>
            </a:p>
            <a:p>
              <a:pPr algn="ctr" eaLnBrk="1" fontAlgn="auto" hangingPunct="1">
                <a:spcBef>
                  <a:spcPts val="0"/>
                </a:spcBef>
                <a:spcAft>
                  <a:spcPts val="0"/>
                </a:spcAft>
                <a:defRPr/>
              </a:pPr>
              <a:endParaRPr lang="en-GB" dirty="0"/>
            </a:p>
          </p:txBody>
        </p:sp>
        <p:sp>
          <p:nvSpPr>
            <p:cNvPr id="26" name="1">
              <a:extLst/>
            </p:cNvPr>
            <p:cNvSpPr/>
            <p:nvPr/>
          </p:nvSpPr>
          <p:spPr bwMode="auto">
            <a:xfrm>
              <a:off x="5653015" y="3852864"/>
              <a:ext cx="407987" cy="579437"/>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50000"/>
                </a:lnSpc>
                <a:defRPr/>
              </a:pPr>
              <a:r>
                <a:rPr lang="en-GB" sz="2400" b="1" dirty="0">
                  <a:solidFill>
                    <a:schemeClr val="tx1"/>
                  </a:solidFill>
                </a:rPr>
                <a:t>?</a:t>
              </a:r>
            </a:p>
            <a:p>
              <a:pPr algn="ctr" eaLnBrk="1" fontAlgn="auto" hangingPunct="1">
                <a:spcBef>
                  <a:spcPts val="0"/>
                </a:spcBef>
                <a:spcAft>
                  <a:spcPts val="0"/>
                </a:spcAft>
                <a:defRPr/>
              </a:pPr>
              <a:endParaRPr lang="en-GB" dirty="0"/>
            </a:p>
          </p:txBody>
        </p:sp>
        <p:sp>
          <p:nvSpPr>
            <p:cNvPr id="27" name="Rectangle 28"/>
            <p:cNvSpPr>
              <a:spLocks noChangeArrowheads="1"/>
            </p:cNvSpPr>
            <p:nvPr/>
          </p:nvSpPr>
          <p:spPr bwMode="auto">
            <a:xfrm>
              <a:off x="6168958" y="3303588"/>
              <a:ext cx="5918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1400" b="1" dirty="0">
                  <a:solidFill>
                    <a:schemeClr val="tx1"/>
                  </a:solidFill>
                  <a:ea typeface="Sassoon Infant Rg" panose="02000503030000020003" pitchFamily="50" charset="0"/>
                  <a:cs typeface="Sassoon Infant Rg" panose="02000503030000020003" pitchFamily="50" charset="0"/>
                </a:rPr>
                <a:t>Digit</a:t>
              </a:r>
              <a:br>
                <a:rPr lang="en-GB" altLang="en-US" sz="1400" b="1" dirty="0">
                  <a:solidFill>
                    <a:schemeClr val="tx1"/>
                  </a:solidFill>
                  <a:ea typeface="Sassoon Infant Rg" panose="02000503030000020003" pitchFamily="50" charset="0"/>
                  <a:cs typeface="Sassoon Infant Rg" panose="02000503030000020003" pitchFamily="50" charset="0"/>
                </a:rPr>
              </a:br>
              <a:r>
                <a:rPr lang="en-GB" altLang="en-US" sz="1400" b="1" dirty="0">
                  <a:solidFill>
                    <a:schemeClr val="tx1"/>
                  </a:solidFill>
                  <a:ea typeface="Sassoon Infant Rg" panose="02000503030000020003" pitchFamily="50" charset="0"/>
                  <a:cs typeface="Sassoon Infant Rg" panose="02000503030000020003" pitchFamily="50" charset="0"/>
                </a:rPr>
                <a:t>10</a:t>
              </a:r>
            </a:p>
          </p:txBody>
        </p:sp>
        <p:sp>
          <p:nvSpPr>
            <p:cNvPr id="28" name="1">
              <a:extLst/>
            </p:cNvPr>
            <p:cNvSpPr/>
            <p:nvPr/>
          </p:nvSpPr>
          <p:spPr bwMode="auto">
            <a:xfrm>
              <a:off x="6249915" y="3852864"/>
              <a:ext cx="407987" cy="579437"/>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50000"/>
                </a:lnSpc>
                <a:defRPr/>
              </a:pPr>
              <a:r>
                <a:rPr lang="en-GB" sz="2400" b="1" dirty="0">
                  <a:solidFill>
                    <a:schemeClr val="tx1"/>
                  </a:solidFill>
                </a:rPr>
                <a:t>?</a:t>
              </a:r>
            </a:p>
            <a:p>
              <a:pPr algn="ctr" eaLnBrk="1" fontAlgn="auto" hangingPunct="1">
                <a:spcBef>
                  <a:spcPts val="0"/>
                </a:spcBef>
                <a:spcAft>
                  <a:spcPts val="0"/>
                </a:spcAft>
                <a:defRPr/>
              </a:pPr>
              <a:endParaRPr lang="en-GB" dirty="0"/>
            </a:p>
          </p:txBody>
        </p:sp>
      </p:grpSp>
      <p:sp>
        <p:nvSpPr>
          <p:cNvPr id="31" name="Rectangle 24"/>
          <p:cNvSpPr>
            <a:spLocks noChangeArrowheads="1"/>
          </p:cNvSpPr>
          <p:nvPr/>
        </p:nvSpPr>
        <p:spPr bwMode="auto">
          <a:xfrm>
            <a:off x="3498573" y="3902708"/>
            <a:ext cx="358171" cy="492443"/>
          </a:xfrm>
          <a:prstGeom prst="rect">
            <a:avLst/>
          </a:prstGeom>
          <a:solidFill>
            <a:schemeClr val="bg1"/>
          </a:solid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2600" b="1" dirty="0">
                <a:solidFill>
                  <a:srgbClr val="00A8E7"/>
                </a:solidFill>
                <a:ea typeface="Sassoon Infant Rg" panose="02000503030000020003" pitchFamily="50" charset="0"/>
                <a:cs typeface="Sassoon Infant Rg" panose="02000503030000020003" pitchFamily="50" charset="0"/>
              </a:rPr>
              <a:t>5</a:t>
            </a:r>
            <a:endParaRPr lang="en-GB" altLang="en-US" dirty="0">
              <a:solidFill>
                <a:srgbClr val="00A8E7"/>
              </a:solidFill>
              <a:ea typeface="Sassoon Infant Rg" panose="02000503030000020003" pitchFamily="50" charset="0"/>
              <a:cs typeface="Sassoon Infant Rg" panose="02000503030000020003" pitchFamily="50" charset="0"/>
            </a:endParaRPr>
          </a:p>
        </p:txBody>
      </p:sp>
      <p:sp>
        <p:nvSpPr>
          <p:cNvPr id="32" name="Rectangle 24"/>
          <p:cNvSpPr>
            <a:spLocks noChangeArrowheads="1"/>
          </p:cNvSpPr>
          <p:nvPr/>
        </p:nvSpPr>
        <p:spPr bwMode="auto">
          <a:xfrm>
            <a:off x="4015602" y="3909078"/>
            <a:ext cx="370615" cy="492443"/>
          </a:xfrm>
          <a:prstGeom prst="rect">
            <a:avLst/>
          </a:prstGeom>
          <a:solidFill>
            <a:schemeClr val="bg1"/>
          </a:solidFill>
          <a:ln>
            <a:noFill/>
          </a:ln>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2600" b="1" dirty="0">
                <a:solidFill>
                  <a:srgbClr val="00A8E7"/>
                </a:solidFill>
                <a:ea typeface="Sassoon Infant Rg" panose="02000503030000020003" pitchFamily="50" charset="0"/>
                <a:cs typeface="Sassoon Infant Rg" panose="02000503030000020003" pitchFamily="50" charset="0"/>
              </a:rPr>
              <a:t>9</a:t>
            </a:r>
            <a:endParaRPr lang="en-GB" altLang="en-US" dirty="0">
              <a:solidFill>
                <a:srgbClr val="00A8E7"/>
              </a:solidFill>
              <a:ea typeface="Sassoon Infant Rg" panose="02000503030000020003" pitchFamily="50" charset="0"/>
              <a:cs typeface="Sassoon Infant Rg" panose="02000503030000020003" pitchFamily="50" charset="0"/>
            </a:endParaRPr>
          </a:p>
        </p:txBody>
      </p:sp>
      <p:sp>
        <p:nvSpPr>
          <p:cNvPr id="33" name="Rectangle 24"/>
          <p:cNvSpPr>
            <a:spLocks noChangeArrowheads="1"/>
          </p:cNvSpPr>
          <p:nvPr/>
        </p:nvSpPr>
        <p:spPr bwMode="auto">
          <a:xfrm>
            <a:off x="4613443" y="3908425"/>
            <a:ext cx="322524" cy="492443"/>
          </a:xfrm>
          <a:prstGeom prst="rect">
            <a:avLst/>
          </a:prstGeom>
          <a:solidFill>
            <a:schemeClr val="bg1"/>
          </a:solidFill>
          <a:ln>
            <a:noFill/>
          </a:ln>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2600" b="1" dirty="0">
                <a:solidFill>
                  <a:srgbClr val="00A8E7"/>
                </a:solidFill>
                <a:ea typeface="Sassoon Infant Rg" panose="02000503030000020003" pitchFamily="50" charset="0"/>
                <a:cs typeface="Sassoon Infant Rg" panose="02000503030000020003" pitchFamily="50" charset="0"/>
              </a:rPr>
              <a:t>1</a:t>
            </a:r>
            <a:endParaRPr lang="en-GB" altLang="en-US" dirty="0">
              <a:solidFill>
                <a:srgbClr val="00A8E7"/>
              </a:solidFill>
              <a:ea typeface="Sassoon Infant Rg" panose="02000503030000020003" pitchFamily="50" charset="0"/>
              <a:cs typeface="Sassoon Infant Rg" panose="02000503030000020003" pitchFamily="50" charset="0"/>
            </a:endParaRPr>
          </a:p>
        </p:txBody>
      </p:sp>
      <p:sp>
        <p:nvSpPr>
          <p:cNvPr id="34" name="Rectangle 24"/>
          <p:cNvSpPr>
            <a:spLocks noChangeArrowheads="1"/>
          </p:cNvSpPr>
          <p:nvPr/>
        </p:nvSpPr>
        <p:spPr bwMode="auto">
          <a:xfrm>
            <a:off x="5169573" y="3901479"/>
            <a:ext cx="319237" cy="492443"/>
          </a:xfrm>
          <a:prstGeom prst="rect">
            <a:avLst/>
          </a:prstGeom>
          <a:solidFill>
            <a:schemeClr val="bg1"/>
          </a:solid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2600" b="1" dirty="0">
                <a:solidFill>
                  <a:srgbClr val="00A8E7"/>
                </a:solidFill>
                <a:ea typeface="Sassoon Infant Rg" panose="02000503030000020003" pitchFamily="50" charset="0"/>
                <a:cs typeface="Sassoon Infant Rg" panose="02000503030000020003" pitchFamily="50" charset="0"/>
              </a:rPr>
              <a:t>8</a:t>
            </a:r>
            <a:endParaRPr lang="en-GB" altLang="en-US" dirty="0">
              <a:solidFill>
                <a:srgbClr val="00A8E7"/>
              </a:solidFill>
              <a:ea typeface="Sassoon Infant Rg" panose="02000503030000020003" pitchFamily="50" charset="0"/>
              <a:cs typeface="Sassoon Infant Rg" panose="02000503030000020003" pitchFamily="50" charset="0"/>
            </a:endParaRPr>
          </a:p>
        </p:txBody>
      </p:sp>
      <p:sp>
        <p:nvSpPr>
          <p:cNvPr id="35" name="Rectangle 24"/>
          <p:cNvSpPr>
            <a:spLocks noChangeArrowheads="1"/>
          </p:cNvSpPr>
          <p:nvPr/>
        </p:nvSpPr>
        <p:spPr bwMode="auto">
          <a:xfrm>
            <a:off x="5667867" y="3893527"/>
            <a:ext cx="378630" cy="492443"/>
          </a:xfrm>
          <a:prstGeom prst="rect">
            <a:avLst/>
          </a:prstGeom>
          <a:solidFill>
            <a:schemeClr val="bg1"/>
          </a:solidFill>
          <a:ln>
            <a:noFill/>
          </a:ln>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2600" b="1" dirty="0">
                <a:solidFill>
                  <a:srgbClr val="00A8E7"/>
                </a:solidFill>
                <a:ea typeface="Sassoon Infant Rg" panose="02000503030000020003" pitchFamily="50" charset="0"/>
                <a:cs typeface="Sassoon Infant Rg" panose="02000503030000020003" pitchFamily="50" charset="0"/>
              </a:rPr>
              <a:t>4</a:t>
            </a:r>
            <a:endParaRPr lang="en-GB" altLang="en-US" dirty="0">
              <a:solidFill>
                <a:srgbClr val="00A8E7"/>
              </a:solidFill>
              <a:ea typeface="Sassoon Infant Rg" panose="02000503030000020003" pitchFamily="50" charset="0"/>
              <a:cs typeface="Sassoon Infant Rg" panose="02000503030000020003" pitchFamily="50" charset="0"/>
            </a:endParaRPr>
          </a:p>
        </p:txBody>
      </p:sp>
      <p:sp>
        <p:nvSpPr>
          <p:cNvPr id="36" name="Rectangle 24"/>
          <p:cNvSpPr>
            <a:spLocks noChangeArrowheads="1"/>
          </p:cNvSpPr>
          <p:nvPr/>
        </p:nvSpPr>
        <p:spPr bwMode="auto">
          <a:xfrm>
            <a:off x="6271054" y="3908425"/>
            <a:ext cx="370615" cy="492443"/>
          </a:xfrm>
          <a:prstGeom prst="rect">
            <a:avLst/>
          </a:prstGeom>
          <a:solidFill>
            <a:schemeClr val="bg1"/>
          </a:solidFill>
          <a:ln>
            <a:noFill/>
          </a:ln>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2600" b="1" dirty="0">
                <a:solidFill>
                  <a:srgbClr val="00A8E7"/>
                </a:solidFill>
                <a:ea typeface="Sassoon Infant Rg" panose="02000503030000020003" pitchFamily="50" charset="0"/>
                <a:cs typeface="Sassoon Infant Rg" panose="02000503030000020003" pitchFamily="50" charset="0"/>
              </a:rPr>
              <a:t>6</a:t>
            </a:r>
            <a:endParaRPr lang="en-GB" altLang="en-US" dirty="0">
              <a:solidFill>
                <a:srgbClr val="00A8E7"/>
              </a:solidFill>
              <a:ea typeface="Sassoon Infant Rg" panose="02000503030000020003" pitchFamily="50" charset="0"/>
              <a:cs typeface="Sassoon Infant Rg" panose="02000503030000020003" pitchFamily="50" charset="0"/>
            </a:endParaRPr>
          </a:p>
        </p:txBody>
      </p:sp>
      <p:sp>
        <p:nvSpPr>
          <p:cNvPr id="37" name="Rectangle 24"/>
          <p:cNvSpPr>
            <a:spLocks noChangeArrowheads="1"/>
          </p:cNvSpPr>
          <p:nvPr/>
        </p:nvSpPr>
        <p:spPr bwMode="auto">
          <a:xfrm>
            <a:off x="1247716" y="3893886"/>
            <a:ext cx="389421" cy="492443"/>
          </a:xfrm>
          <a:prstGeom prst="rect">
            <a:avLst/>
          </a:prstGeom>
          <a:solidFill>
            <a:schemeClr val="bg1"/>
          </a:solid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2600" b="1" dirty="0">
                <a:solidFill>
                  <a:srgbClr val="00A8E7"/>
                </a:solidFill>
                <a:ea typeface="Sassoon Infant Rg" panose="02000503030000020003" pitchFamily="50" charset="0"/>
                <a:cs typeface="Sassoon Infant Rg" panose="02000503030000020003" pitchFamily="50" charset="0"/>
              </a:rPr>
              <a:t>8</a:t>
            </a:r>
            <a:endParaRPr lang="en-GB" altLang="en-US" dirty="0">
              <a:solidFill>
                <a:srgbClr val="00A8E7"/>
              </a:solidFill>
              <a:ea typeface="Sassoon Infant Rg" panose="02000503030000020003" pitchFamily="50" charset="0"/>
              <a:cs typeface="Sassoon Infant Rg" panose="02000503030000020003" pitchFamily="50" charset="0"/>
            </a:endParaRPr>
          </a:p>
        </p:txBody>
      </p:sp>
      <p:sp>
        <p:nvSpPr>
          <p:cNvPr id="38" name="Rectangle 24"/>
          <p:cNvSpPr>
            <a:spLocks noChangeArrowheads="1"/>
          </p:cNvSpPr>
          <p:nvPr/>
        </p:nvSpPr>
        <p:spPr bwMode="auto">
          <a:xfrm>
            <a:off x="1816444" y="3906311"/>
            <a:ext cx="370615" cy="492443"/>
          </a:xfrm>
          <a:prstGeom prst="rect">
            <a:avLst/>
          </a:prstGeom>
          <a:solidFill>
            <a:schemeClr val="bg1"/>
          </a:solidFill>
          <a:ln>
            <a:noFill/>
          </a:ln>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2600" b="1" dirty="0">
                <a:solidFill>
                  <a:srgbClr val="00A8E7"/>
                </a:solidFill>
                <a:ea typeface="Sassoon Infant Rg" panose="02000503030000020003" pitchFamily="50" charset="0"/>
                <a:cs typeface="Sassoon Infant Rg" panose="02000503030000020003" pitchFamily="50" charset="0"/>
              </a:rPr>
              <a:t>6</a:t>
            </a:r>
            <a:endParaRPr lang="en-GB" altLang="en-US" dirty="0">
              <a:solidFill>
                <a:srgbClr val="00A8E7"/>
              </a:solidFill>
              <a:ea typeface="Sassoon Infant Rg" panose="02000503030000020003" pitchFamily="50" charset="0"/>
              <a:cs typeface="Sassoon Infant Rg" panose="02000503030000020003" pitchFamily="50" charset="0"/>
            </a:endParaRPr>
          </a:p>
        </p:txBody>
      </p:sp>
      <p:sp>
        <p:nvSpPr>
          <p:cNvPr id="39" name="Rectangle 24"/>
          <p:cNvSpPr>
            <a:spLocks noChangeArrowheads="1"/>
          </p:cNvSpPr>
          <p:nvPr/>
        </p:nvSpPr>
        <p:spPr bwMode="auto">
          <a:xfrm>
            <a:off x="2372372" y="3909079"/>
            <a:ext cx="378630" cy="492443"/>
          </a:xfrm>
          <a:prstGeom prst="rect">
            <a:avLst/>
          </a:prstGeom>
          <a:solidFill>
            <a:schemeClr val="bg1"/>
          </a:solidFill>
          <a:ln>
            <a:noFill/>
          </a:ln>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2600" b="1" dirty="0">
                <a:solidFill>
                  <a:srgbClr val="00A8E7"/>
                </a:solidFill>
                <a:ea typeface="Sassoon Infant Rg" panose="02000503030000020003" pitchFamily="50" charset="0"/>
                <a:cs typeface="Sassoon Infant Rg" panose="02000503030000020003" pitchFamily="50" charset="0"/>
              </a:rPr>
              <a:t>4</a:t>
            </a:r>
            <a:endParaRPr lang="en-GB" altLang="en-US" dirty="0">
              <a:solidFill>
                <a:srgbClr val="00A8E7"/>
              </a:solidFill>
              <a:ea typeface="Sassoon Infant Rg" panose="02000503030000020003" pitchFamily="50" charset="0"/>
              <a:cs typeface="Sassoon Infant Rg" panose="02000503030000020003" pitchFamily="50" charset="0"/>
            </a:endParaRPr>
          </a:p>
        </p:txBody>
      </p:sp>
      <p:sp>
        <p:nvSpPr>
          <p:cNvPr id="40" name="Rectangle 24"/>
          <p:cNvSpPr>
            <a:spLocks noChangeArrowheads="1"/>
          </p:cNvSpPr>
          <p:nvPr/>
        </p:nvSpPr>
        <p:spPr bwMode="auto">
          <a:xfrm>
            <a:off x="2935528" y="3909078"/>
            <a:ext cx="360996" cy="492443"/>
          </a:xfrm>
          <a:prstGeom prst="rect">
            <a:avLst/>
          </a:prstGeom>
          <a:solidFill>
            <a:schemeClr val="bg1"/>
          </a:solidFill>
          <a:ln>
            <a:noFill/>
          </a:ln>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2600" b="1" dirty="0">
                <a:solidFill>
                  <a:srgbClr val="00A8E7"/>
                </a:solidFill>
                <a:ea typeface="Sassoon Infant Rg" panose="02000503030000020003" pitchFamily="50" charset="0"/>
                <a:cs typeface="Sassoon Infant Rg" panose="02000503030000020003" pitchFamily="50" charset="0"/>
              </a:rPr>
              <a:t>5</a:t>
            </a:r>
            <a:endParaRPr lang="en-GB" altLang="en-US" dirty="0">
              <a:solidFill>
                <a:srgbClr val="00A8E7"/>
              </a:solidFill>
              <a:ea typeface="Sassoon Infant Rg" panose="02000503030000020003" pitchFamily="50" charset="0"/>
              <a:cs typeface="Sassoon Infant Rg" panose="02000503030000020003" pitchFamily="50" charset="0"/>
            </a:endParaRPr>
          </a:p>
        </p:txBody>
      </p:sp>
      <p:sp>
        <p:nvSpPr>
          <p:cNvPr id="41" name="Rectangle 40">
            <a:hlinkClick r:id="rId3"/>
          </p:cNvPr>
          <p:cNvSpPr/>
          <p:nvPr/>
        </p:nvSpPr>
        <p:spPr>
          <a:xfrm>
            <a:off x="8472880" y="6627302"/>
            <a:ext cx="671119"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2731331"/>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249"/>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25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25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25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25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25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25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5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25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25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951215" y="2961313"/>
            <a:ext cx="1317072" cy="956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8472880" y="6132352"/>
            <a:ext cx="671119" cy="725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9195" y="1690115"/>
            <a:ext cx="4743904" cy="2215991"/>
          </a:xfrm>
          <a:prstGeom prst="rect">
            <a:avLst/>
          </a:prstGeom>
        </p:spPr>
        <p:txBody>
          <a:bodyPr wrap="square" lIns="0" tIns="0" rIns="0" bIns="0">
            <a:spAutoFit/>
          </a:bodyPr>
          <a:lstStyle/>
          <a:p>
            <a:pPr>
              <a:spcBef>
                <a:spcPct val="0"/>
              </a:spcBef>
            </a:pPr>
            <a:r>
              <a:rPr lang="en-GB" altLang="en-US" dirty="0"/>
              <a:t>It is the school holidays and you are visiting your aunt. You have a school science project to complete during the school break so you decide to do it at your aunt’s house.</a:t>
            </a:r>
          </a:p>
          <a:p>
            <a:pPr>
              <a:spcBef>
                <a:spcPct val="0"/>
              </a:spcBef>
            </a:pPr>
            <a:endParaRPr lang="en-GB" altLang="en-US" dirty="0"/>
          </a:p>
          <a:p>
            <a:pPr>
              <a:spcBef>
                <a:spcPct val="0"/>
              </a:spcBef>
            </a:pPr>
            <a:r>
              <a:rPr lang="en-GB" altLang="en-US" dirty="0"/>
              <a:t>Your aunt works for a very famous technology company and her house is full of computerised gadgets. Her kitchen is no exception.</a:t>
            </a:r>
          </a:p>
        </p:txBody>
      </p:sp>
      <p:sp>
        <p:nvSpPr>
          <p:cNvPr id="15" name="Title 20"/>
          <p:cNvSpPr>
            <a:spLocks noGrp="1"/>
          </p:cNvSpPr>
          <p:nvPr>
            <p:ph type="title"/>
          </p:nvPr>
        </p:nvSpPr>
        <p:spPr>
          <a:xfrm>
            <a:off x="457198" y="478895"/>
            <a:ext cx="8220075" cy="994306"/>
          </a:xfrm>
        </p:spPr>
        <p:txBody>
          <a:bodyPr/>
          <a:lstStyle/>
          <a:p>
            <a:r>
              <a:rPr lang="en-GB" sz="3600" dirty="0"/>
              <a:t>Escape the Kitchen</a:t>
            </a:r>
            <a:endParaRPr lang="en-GB" sz="3600" dirty="0">
              <a:latin typeface="+mn-lt"/>
            </a:endParaRPr>
          </a:p>
        </p:txBody>
      </p:sp>
      <p:sp>
        <p:nvSpPr>
          <p:cNvPr id="16" name="Rectangle 15"/>
          <p:cNvSpPr/>
          <p:nvPr/>
        </p:nvSpPr>
        <p:spPr>
          <a:xfrm>
            <a:off x="689194" y="4032042"/>
            <a:ext cx="7926388" cy="2215991"/>
          </a:xfrm>
          <a:prstGeom prst="rect">
            <a:avLst/>
          </a:prstGeom>
        </p:spPr>
        <p:txBody>
          <a:bodyPr wrap="square" lIns="0" tIns="0" rIns="0" bIns="0">
            <a:spAutoFit/>
          </a:bodyPr>
          <a:lstStyle/>
          <a:p>
            <a:pPr>
              <a:spcBef>
                <a:spcPct val="0"/>
              </a:spcBef>
            </a:pPr>
            <a:r>
              <a:rPr lang="en-GB" altLang="en-US" dirty="0"/>
              <a:t>The experiment you are doing is about separating mixtures. “Okay, </a:t>
            </a:r>
            <a:r>
              <a:rPr lang="en-GB" altLang="en-US" dirty="0" err="1"/>
              <a:t>Daya</a:t>
            </a:r>
            <a:r>
              <a:rPr lang="en-GB" altLang="en-US" dirty="0"/>
              <a:t>,” you command the computer in charge of the house. “Turn on the hob.”</a:t>
            </a:r>
          </a:p>
          <a:p>
            <a:pPr>
              <a:spcBef>
                <a:spcPct val="0"/>
              </a:spcBef>
            </a:pPr>
            <a:endParaRPr lang="en-GB" altLang="en-US" dirty="0"/>
          </a:p>
          <a:p>
            <a:pPr>
              <a:spcBef>
                <a:spcPct val="0"/>
              </a:spcBef>
            </a:pPr>
            <a:r>
              <a:rPr lang="en-GB" altLang="en-US" dirty="0"/>
              <a:t>“Locking all kitchen windows,” says the computerised voice.</a:t>
            </a:r>
          </a:p>
          <a:p>
            <a:pPr>
              <a:spcBef>
                <a:spcPct val="0"/>
              </a:spcBef>
            </a:pPr>
            <a:endParaRPr lang="en-GB" altLang="en-US" dirty="0"/>
          </a:p>
          <a:p>
            <a:pPr>
              <a:spcBef>
                <a:spcPct val="0"/>
              </a:spcBef>
            </a:pPr>
            <a:r>
              <a:rPr lang="en-GB" altLang="en-US" dirty="0"/>
              <a:t>“No </a:t>
            </a:r>
            <a:r>
              <a:rPr lang="en-GB" altLang="en-US" dirty="0" err="1"/>
              <a:t>Daya</a:t>
            </a:r>
            <a:r>
              <a:rPr lang="en-GB" altLang="en-US" dirty="0"/>
              <a:t>!” you exclaim. “Turn on the hob.”</a:t>
            </a:r>
          </a:p>
          <a:p>
            <a:pPr>
              <a:spcBef>
                <a:spcPct val="0"/>
              </a:spcBef>
            </a:pPr>
            <a:endParaRPr lang="en-GB" altLang="en-US" dirty="0"/>
          </a:p>
          <a:p>
            <a:pPr>
              <a:spcBef>
                <a:spcPct val="0"/>
              </a:spcBef>
            </a:pPr>
            <a:r>
              <a:rPr lang="en-GB" altLang="en-US" dirty="0"/>
              <a:t>“Locking the kitchen door,” answers the computer.  </a:t>
            </a:r>
            <a:endParaRPr lang="en-GB" altLang="en-US"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1901" y="1746801"/>
            <a:ext cx="3053681" cy="2159305"/>
          </a:xfrm>
          <a:prstGeom prst="rect">
            <a:avLst/>
          </a:prstGeom>
        </p:spPr>
      </p:pic>
      <p:sp>
        <p:nvSpPr>
          <p:cNvPr id="6" name="Rectangle 5">
            <a:hlinkClick r:id="rId3"/>
          </p:cNvPr>
          <p:cNvSpPr/>
          <p:nvPr/>
        </p:nvSpPr>
        <p:spPr>
          <a:xfrm>
            <a:off x="8472880" y="6627302"/>
            <a:ext cx="671119"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1190251"/>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457198" y="478895"/>
            <a:ext cx="8220075" cy="994306"/>
          </a:xfrm>
        </p:spPr>
        <p:txBody>
          <a:bodyPr/>
          <a:lstStyle/>
          <a:p>
            <a:r>
              <a:rPr lang="en-GB" sz="3600" dirty="0"/>
              <a:t>Escape the Kitchen</a:t>
            </a:r>
            <a:endParaRPr lang="en-GB" sz="36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1901" y="1746801"/>
            <a:ext cx="3053681" cy="2159305"/>
          </a:xfrm>
          <a:prstGeom prst="rect">
            <a:avLst/>
          </a:prstGeom>
        </p:spPr>
      </p:pic>
      <p:sp>
        <p:nvSpPr>
          <p:cNvPr id="5" name="Rectangle 4"/>
          <p:cNvSpPr/>
          <p:nvPr/>
        </p:nvSpPr>
        <p:spPr>
          <a:xfrm>
            <a:off x="689195" y="1690115"/>
            <a:ext cx="4743904" cy="2769989"/>
          </a:xfrm>
          <a:prstGeom prst="rect">
            <a:avLst/>
          </a:prstGeom>
        </p:spPr>
        <p:txBody>
          <a:bodyPr wrap="square" lIns="0" tIns="0" rIns="0" bIns="0">
            <a:spAutoFit/>
          </a:bodyPr>
          <a:lstStyle/>
          <a:p>
            <a:pPr>
              <a:spcBef>
                <a:spcPct val="0"/>
              </a:spcBef>
            </a:pPr>
            <a:r>
              <a:rPr lang="en-GB" altLang="en-US" dirty="0"/>
              <a:t>No matter what voice commands you give, nothing seems to work. You tell </a:t>
            </a:r>
            <a:r>
              <a:rPr lang="en-GB" altLang="en-US" dirty="0" err="1"/>
              <a:t>Daya</a:t>
            </a:r>
            <a:r>
              <a:rPr lang="en-GB" altLang="en-US" dirty="0"/>
              <a:t> to unlock the kitchen doors and windows but instead she announces that the entire house is now locked. There must be a glitch in the system!</a:t>
            </a:r>
          </a:p>
          <a:p>
            <a:pPr>
              <a:spcBef>
                <a:spcPct val="0"/>
              </a:spcBef>
            </a:pPr>
            <a:endParaRPr lang="en-GB" altLang="en-US" dirty="0"/>
          </a:p>
          <a:p>
            <a:pPr>
              <a:spcBef>
                <a:spcPct val="0"/>
              </a:spcBef>
            </a:pPr>
            <a:r>
              <a:rPr lang="en-GB" altLang="en-US" dirty="0"/>
              <a:t>You try to remain calm. “Okay </a:t>
            </a:r>
            <a:r>
              <a:rPr lang="en-GB" altLang="en-US" dirty="0" err="1"/>
              <a:t>Daya</a:t>
            </a:r>
            <a:r>
              <a:rPr lang="en-GB" altLang="en-US" dirty="0"/>
              <a:t>,” you instruct. “Override house control.”</a:t>
            </a:r>
          </a:p>
          <a:p>
            <a:pPr>
              <a:spcBef>
                <a:spcPct val="0"/>
              </a:spcBef>
            </a:pPr>
            <a:endParaRPr lang="en-GB" altLang="en-US" dirty="0"/>
          </a:p>
        </p:txBody>
      </p:sp>
      <p:sp>
        <p:nvSpPr>
          <p:cNvPr id="6" name="Rectangle 5"/>
          <p:cNvSpPr/>
          <p:nvPr/>
        </p:nvSpPr>
        <p:spPr>
          <a:xfrm>
            <a:off x="657310" y="4258120"/>
            <a:ext cx="8019963" cy="1384995"/>
          </a:xfrm>
          <a:prstGeom prst="rect">
            <a:avLst/>
          </a:prstGeom>
        </p:spPr>
        <p:txBody>
          <a:bodyPr wrap="square" lIns="0" tIns="0" rIns="0" bIns="0">
            <a:spAutoFit/>
          </a:bodyPr>
          <a:lstStyle/>
          <a:p>
            <a:pPr>
              <a:spcBef>
                <a:spcPct val="0"/>
              </a:spcBef>
            </a:pPr>
            <a:r>
              <a:rPr lang="en-GB" altLang="en-US" dirty="0"/>
              <a:t>“Access code required to override house control,” the computer replies.</a:t>
            </a:r>
          </a:p>
          <a:p>
            <a:pPr>
              <a:spcBef>
                <a:spcPct val="0"/>
              </a:spcBef>
            </a:pPr>
            <a:endParaRPr lang="en-GB" altLang="en-US" dirty="0"/>
          </a:p>
          <a:p>
            <a:pPr>
              <a:spcBef>
                <a:spcPct val="0"/>
              </a:spcBef>
            </a:pPr>
            <a:r>
              <a:rPr lang="en-GB" altLang="en-US" dirty="0"/>
              <a:t>You need that access code!</a:t>
            </a:r>
          </a:p>
          <a:p>
            <a:pPr>
              <a:spcBef>
                <a:spcPct val="0"/>
              </a:spcBef>
            </a:pPr>
            <a:endParaRPr lang="en-GB" altLang="en-US" dirty="0"/>
          </a:p>
          <a:p>
            <a:pPr>
              <a:spcBef>
                <a:spcPct val="0"/>
              </a:spcBef>
            </a:pPr>
            <a:endParaRPr lang="en-GB" altLang="en-US" dirty="0"/>
          </a:p>
        </p:txBody>
      </p:sp>
      <p:sp>
        <p:nvSpPr>
          <p:cNvPr id="7" name="Rectangle 6"/>
          <p:cNvSpPr/>
          <p:nvPr/>
        </p:nvSpPr>
        <p:spPr>
          <a:xfrm>
            <a:off x="657310" y="5089116"/>
            <a:ext cx="8019963" cy="1384995"/>
          </a:xfrm>
          <a:prstGeom prst="rect">
            <a:avLst/>
          </a:prstGeom>
        </p:spPr>
        <p:txBody>
          <a:bodyPr wrap="square" lIns="0" tIns="0" rIns="0" bIns="0">
            <a:spAutoFit/>
          </a:bodyPr>
          <a:lstStyle/>
          <a:p>
            <a:pPr>
              <a:spcBef>
                <a:spcPct val="0"/>
              </a:spcBef>
            </a:pPr>
            <a:endParaRPr lang="en-GB" altLang="en-US" dirty="0"/>
          </a:p>
          <a:p>
            <a:pPr>
              <a:spcBef>
                <a:spcPct val="0"/>
              </a:spcBef>
            </a:pPr>
            <a:r>
              <a:rPr lang="en-GB" altLang="en-US" dirty="0"/>
              <a:t>Solve the clues and puzzles to discover the access code and escape the kitchen. The clues could be anywhere so you need to keep your eyes peeled and your mind sharp!</a:t>
            </a:r>
          </a:p>
          <a:p>
            <a:pPr>
              <a:spcBef>
                <a:spcPct val="0"/>
              </a:spcBef>
            </a:pPr>
            <a:endParaRPr lang="en-GB" altLang="en-US" dirty="0"/>
          </a:p>
        </p:txBody>
      </p:sp>
      <p:sp>
        <p:nvSpPr>
          <p:cNvPr id="8" name="Rectangle 7">
            <a:hlinkClick r:id="rId3"/>
          </p:cNvPr>
          <p:cNvSpPr/>
          <p:nvPr/>
        </p:nvSpPr>
        <p:spPr>
          <a:xfrm>
            <a:off x="8472880" y="6627302"/>
            <a:ext cx="671119"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3476285"/>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457198" y="478895"/>
            <a:ext cx="8220075" cy="994306"/>
          </a:xfrm>
        </p:spPr>
        <p:txBody>
          <a:bodyPr/>
          <a:lstStyle/>
          <a:p>
            <a:r>
              <a:rPr lang="en-GB" sz="3600" dirty="0"/>
              <a:t>Escape the Kitchen</a:t>
            </a:r>
            <a:endParaRPr lang="en-GB" sz="3600" dirty="0">
              <a:latin typeface="+mn-lt"/>
            </a:endParaRPr>
          </a:p>
        </p:txBody>
      </p:sp>
      <p:sp>
        <p:nvSpPr>
          <p:cNvPr id="4" name="Rectangle 3"/>
          <p:cNvSpPr/>
          <p:nvPr/>
        </p:nvSpPr>
        <p:spPr>
          <a:xfrm>
            <a:off x="3634726" y="1339334"/>
            <a:ext cx="1688283" cy="523220"/>
          </a:xfrm>
          <a:prstGeom prst="rect">
            <a:avLst/>
          </a:prstGeom>
        </p:spPr>
        <p:txBody>
          <a:bodyPr wrap="none">
            <a:spAutoFit/>
          </a:bodyPr>
          <a:lstStyle/>
          <a:p>
            <a:pPr algn="ctr">
              <a:spcBef>
                <a:spcPct val="0"/>
              </a:spcBef>
            </a:pPr>
            <a:r>
              <a:rPr lang="en-GB" altLang="en-US" sz="2800" dirty="0"/>
              <a:t>The Rules</a:t>
            </a:r>
          </a:p>
        </p:txBody>
      </p:sp>
      <p:sp>
        <p:nvSpPr>
          <p:cNvPr id="5" name="Rectangle 4"/>
          <p:cNvSpPr/>
          <p:nvPr/>
        </p:nvSpPr>
        <p:spPr>
          <a:xfrm>
            <a:off x="1075266" y="2228881"/>
            <a:ext cx="5342467" cy="2031325"/>
          </a:xfrm>
          <a:prstGeom prst="rect">
            <a:avLst/>
          </a:prstGeom>
        </p:spPr>
        <p:txBody>
          <a:bodyPr wrap="square">
            <a:spAutoFit/>
          </a:bodyPr>
          <a:lstStyle/>
          <a:p>
            <a:pPr marL="285750" indent="-285750">
              <a:lnSpc>
                <a:spcPct val="100000"/>
              </a:lnSpc>
              <a:buFont typeface="Arial" panose="020B0604020202020204" pitchFamily="34" charset="0"/>
              <a:buChar char="•"/>
              <a:defRPr/>
            </a:pPr>
            <a:r>
              <a:rPr lang="en-GB" altLang="en-US" dirty="0"/>
              <a:t>You can work in small groups.</a:t>
            </a:r>
          </a:p>
          <a:p>
            <a:pPr marL="285750" indent="-285750">
              <a:lnSpc>
                <a:spcPct val="100000"/>
              </a:lnSpc>
              <a:buFont typeface="Arial" panose="020B0604020202020204" pitchFamily="34" charset="0"/>
              <a:buChar char="•"/>
              <a:defRPr/>
            </a:pPr>
            <a:r>
              <a:rPr lang="en-GB" altLang="en-US" dirty="0"/>
              <a:t>When you find a clue, work together to solve the puzzle.</a:t>
            </a:r>
          </a:p>
          <a:p>
            <a:pPr marL="285750" indent="-285750">
              <a:lnSpc>
                <a:spcPct val="100000"/>
              </a:lnSpc>
              <a:buFont typeface="Arial" panose="020B0604020202020204" pitchFamily="34" charset="0"/>
              <a:buChar char="•"/>
              <a:defRPr/>
            </a:pPr>
            <a:r>
              <a:rPr lang="en-GB" altLang="en-US" dirty="0"/>
              <a:t>Write your answer down on your answer sheet.</a:t>
            </a:r>
          </a:p>
          <a:p>
            <a:pPr marL="285750" indent="-285750">
              <a:lnSpc>
                <a:spcPct val="100000"/>
              </a:lnSpc>
              <a:buFont typeface="Arial" panose="020B0604020202020204" pitchFamily="34" charset="0"/>
              <a:buChar char="•"/>
              <a:defRPr/>
            </a:pPr>
            <a:r>
              <a:rPr lang="en-GB" altLang="en-US" dirty="0"/>
              <a:t>Once you have discovered the access code, check it with your teacher to discover if you can escape the kitchen!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1974" y="1686278"/>
            <a:ext cx="1518426" cy="4525861"/>
          </a:xfrm>
          <a:prstGeom prst="rect">
            <a:avLst/>
          </a:prstGeom>
        </p:spPr>
      </p:pic>
      <p:sp>
        <p:nvSpPr>
          <p:cNvPr id="7" name="Rectangle 6">
            <a:hlinkClick r:id="rId3"/>
          </p:cNvPr>
          <p:cNvSpPr/>
          <p:nvPr/>
        </p:nvSpPr>
        <p:spPr>
          <a:xfrm>
            <a:off x="8472880" y="6627302"/>
            <a:ext cx="671119"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2419341"/>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457198" y="478895"/>
            <a:ext cx="8220075" cy="994306"/>
          </a:xfrm>
        </p:spPr>
        <p:txBody>
          <a:bodyPr/>
          <a:lstStyle/>
          <a:p>
            <a:r>
              <a:rPr lang="en-GB" sz="3600" dirty="0"/>
              <a:t>Escape the Kitchen</a:t>
            </a:r>
            <a:endParaRPr lang="en-GB" sz="3600" dirty="0">
              <a:latin typeface="+mn-lt"/>
            </a:endParaRPr>
          </a:p>
        </p:txBody>
      </p:sp>
      <p:sp>
        <p:nvSpPr>
          <p:cNvPr id="4" name="Rectangle 3"/>
          <p:cNvSpPr/>
          <p:nvPr/>
        </p:nvSpPr>
        <p:spPr>
          <a:xfrm>
            <a:off x="2826213" y="1508715"/>
            <a:ext cx="3482043" cy="523220"/>
          </a:xfrm>
          <a:prstGeom prst="rect">
            <a:avLst/>
          </a:prstGeom>
        </p:spPr>
        <p:txBody>
          <a:bodyPr wrap="none">
            <a:spAutoFit/>
          </a:bodyPr>
          <a:lstStyle/>
          <a:p>
            <a:pPr algn="ctr">
              <a:spcBef>
                <a:spcPct val="0"/>
              </a:spcBef>
            </a:pPr>
            <a:r>
              <a:rPr lang="en-GB" altLang="en-US" sz="2800" dirty="0"/>
              <a:t>Answers to the Clues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859" y="2342419"/>
            <a:ext cx="5201174" cy="3677830"/>
          </a:xfrm>
          <a:prstGeom prst="rect">
            <a:avLst/>
          </a:prstGeom>
        </p:spPr>
      </p:pic>
      <p:sp>
        <p:nvSpPr>
          <p:cNvPr id="6" name="Rectangle 5">
            <a:hlinkClick r:id="rId3"/>
          </p:cNvPr>
          <p:cNvSpPr/>
          <p:nvPr/>
        </p:nvSpPr>
        <p:spPr>
          <a:xfrm>
            <a:off x="8472880" y="6627302"/>
            <a:ext cx="671119"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03470"/>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05271" y="1866337"/>
            <a:ext cx="7703931" cy="2929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09596" y="2205827"/>
            <a:ext cx="7718007" cy="3258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20"/>
          <p:cNvSpPr txBox="1">
            <a:spLocks/>
          </p:cNvSpPr>
          <p:nvPr/>
        </p:nvSpPr>
        <p:spPr>
          <a:xfrm>
            <a:off x="609598" y="52496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t>Escape the Kitchen – Clue 1</a:t>
            </a:r>
            <a:endParaRPr lang="en-GB" sz="3600" dirty="0">
              <a:latin typeface="+mn-lt"/>
            </a:endParaRPr>
          </a:p>
        </p:txBody>
      </p:sp>
      <p:sp>
        <p:nvSpPr>
          <p:cNvPr id="5" name="Rectangle 4"/>
          <p:cNvSpPr/>
          <p:nvPr/>
        </p:nvSpPr>
        <p:spPr>
          <a:xfrm>
            <a:off x="609596" y="1468498"/>
            <a:ext cx="8019963" cy="553998"/>
          </a:xfrm>
          <a:prstGeom prst="rect">
            <a:avLst/>
          </a:prstGeom>
        </p:spPr>
        <p:txBody>
          <a:bodyPr wrap="square" lIns="0" tIns="0" rIns="0" bIns="0">
            <a:spAutoFit/>
          </a:bodyPr>
          <a:lstStyle/>
          <a:p>
            <a:pPr>
              <a:buFont typeface="Arial" panose="020B0604020202020204" pitchFamily="34" charset="0"/>
              <a:buNone/>
            </a:pPr>
            <a:r>
              <a:rPr lang="en-GB" altLang="en-US" dirty="0"/>
              <a:t>Here are the properties with their correct definitions.</a:t>
            </a:r>
          </a:p>
          <a:p>
            <a:pPr>
              <a:spcBef>
                <a:spcPct val="0"/>
              </a:spcBef>
            </a:pPr>
            <a:endParaRPr lang="en-GB" altLang="en-US" dirty="0"/>
          </a:p>
        </p:txBody>
      </p:sp>
      <p:graphicFrame>
        <p:nvGraphicFramePr>
          <p:cNvPr id="16" name="Table 15"/>
          <p:cNvGraphicFramePr>
            <a:graphicFrameLocks noGrp="1"/>
          </p:cNvGraphicFramePr>
          <p:nvPr>
            <p:extLst>
              <p:ext uri="{D42A27DB-BD31-4B8C-83A1-F6EECF244321}">
                <p14:modId xmlns:p14="http://schemas.microsoft.com/office/powerpoint/2010/main" val="2593196130"/>
              </p:ext>
            </p:extLst>
          </p:nvPr>
        </p:nvGraphicFramePr>
        <p:xfrm>
          <a:off x="611119" y="1868663"/>
          <a:ext cx="7716484" cy="2929841"/>
        </p:xfrm>
        <a:graphic>
          <a:graphicData uri="http://schemas.openxmlformats.org/drawingml/2006/table">
            <a:tbl>
              <a:tblPr firstRow="1" bandRow="1">
                <a:tableStyleId>{D7AC3CCA-C797-4891-BE02-D94E43425B78}</a:tableStyleId>
              </a:tblPr>
              <a:tblGrid>
                <a:gridCol w="2064309">
                  <a:extLst>
                    <a:ext uri="{9D8B030D-6E8A-4147-A177-3AD203B41FA5}">
                      <a16:colId xmlns:a16="http://schemas.microsoft.com/office/drawing/2014/main" val="1834950595"/>
                    </a:ext>
                  </a:extLst>
                </a:gridCol>
                <a:gridCol w="5652175">
                  <a:extLst>
                    <a:ext uri="{9D8B030D-6E8A-4147-A177-3AD203B41FA5}">
                      <a16:colId xmlns:a16="http://schemas.microsoft.com/office/drawing/2014/main" val="154144240"/>
                    </a:ext>
                  </a:extLst>
                </a:gridCol>
              </a:tblGrid>
              <a:tr h="1331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effectLst/>
                          <a:latin typeface="+mn-lt"/>
                          <a:ea typeface="+mn-ea"/>
                          <a:cs typeface="+mn-cs"/>
                        </a:rPr>
                        <a:t>absorbent</a:t>
                      </a:r>
                      <a:endParaRPr lang="en-GB" sz="1600" b="0" dirty="0"/>
                    </a:p>
                  </a:txBody>
                  <a:tcPr marL="89441" marR="89441" marT="44720" marB="4472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dirty="0"/>
                    </a:p>
                  </a:txBody>
                  <a:tcPr marL="89441" marR="89441" marT="44720" marB="44720">
                    <a:noFill/>
                  </a:tcPr>
                </a:tc>
                <a:extLst>
                  <a:ext uri="{0D108BD9-81ED-4DB2-BD59-A6C34878D82A}">
                    <a16:rowId xmlns:a16="http://schemas.microsoft.com/office/drawing/2014/main" val="1325054215"/>
                  </a:ext>
                </a:extLst>
              </a:tr>
              <a:tr h="336314">
                <a:tc>
                  <a:txBody>
                    <a:bodyPr/>
                    <a:lstStyle/>
                    <a:p>
                      <a:r>
                        <a:rPr lang="en-GB" sz="1600" b="0" dirty="0"/>
                        <a:t>flexible</a:t>
                      </a:r>
                    </a:p>
                  </a:txBody>
                  <a:tcPr marL="89441" marR="89441" marT="44720" marB="44720">
                    <a:noFill/>
                  </a:tcPr>
                </a:tc>
                <a:tc>
                  <a:txBody>
                    <a:bodyPr/>
                    <a:lstStyle/>
                    <a:p>
                      <a:endParaRPr lang="en-GB" sz="1600" b="0" dirty="0"/>
                    </a:p>
                  </a:txBody>
                  <a:tcPr marL="89441" marR="89441" marT="44720" marB="44720">
                    <a:noFill/>
                  </a:tcPr>
                </a:tc>
                <a:extLst>
                  <a:ext uri="{0D108BD9-81ED-4DB2-BD59-A6C34878D82A}">
                    <a16:rowId xmlns:a16="http://schemas.microsoft.com/office/drawing/2014/main" val="3037111233"/>
                  </a:ext>
                </a:extLst>
              </a:tr>
              <a:tr h="336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effectLst/>
                          <a:latin typeface="+mn-lt"/>
                          <a:ea typeface="+mn-ea"/>
                          <a:cs typeface="+mn-cs"/>
                        </a:rPr>
                        <a:t>flammable</a:t>
                      </a:r>
                      <a:endParaRPr lang="en-GB" sz="1600" b="0" dirty="0"/>
                    </a:p>
                  </a:txBody>
                  <a:tcPr marL="89441" marR="89441" marT="44720" marB="4472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dirty="0"/>
                    </a:p>
                  </a:txBody>
                  <a:tcPr marL="89441" marR="89441" marT="44720" marB="44720">
                    <a:noFill/>
                  </a:tcPr>
                </a:tc>
                <a:extLst>
                  <a:ext uri="{0D108BD9-81ED-4DB2-BD59-A6C34878D82A}">
                    <a16:rowId xmlns:a16="http://schemas.microsoft.com/office/drawing/2014/main" val="3213501639"/>
                  </a:ext>
                </a:extLst>
              </a:tr>
              <a:tr h="336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effectLst/>
                          <a:latin typeface="+mn-lt"/>
                          <a:ea typeface="+mn-ea"/>
                          <a:cs typeface="+mn-cs"/>
                        </a:rPr>
                        <a:t>translucent</a:t>
                      </a:r>
                      <a:endParaRPr lang="en-GB" sz="1600" b="0" dirty="0"/>
                    </a:p>
                  </a:txBody>
                  <a:tcPr marL="89441" marR="89441" marT="44720" marB="4472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dirty="0"/>
                    </a:p>
                  </a:txBody>
                  <a:tcPr marL="89441" marR="89441" marT="44720" marB="44720">
                    <a:noFill/>
                  </a:tcPr>
                </a:tc>
                <a:extLst>
                  <a:ext uri="{0D108BD9-81ED-4DB2-BD59-A6C34878D82A}">
                    <a16:rowId xmlns:a16="http://schemas.microsoft.com/office/drawing/2014/main" val="3240142930"/>
                  </a:ext>
                </a:extLst>
              </a:tr>
              <a:tr h="5786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effectLst/>
                          <a:latin typeface="+mn-lt"/>
                          <a:ea typeface="+mn-ea"/>
                          <a:cs typeface="+mn-cs"/>
                        </a:rPr>
                        <a:t>insulating </a:t>
                      </a:r>
                      <a:endParaRPr lang="en-GB" sz="1600" b="0" dirty="0"/>
                    </a:p>
                  </a:txBody>
                  <a:tcPr marL="89441" marR="89441" marT="44720" marB="4472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dirty="0"/>
                    </a:p>
                  </a:txBody>
                  <a:tcPr marL="89441" marR="89441" marT="44720" marB="44720">
                    <a:noFill/>
                  </a:tcPr>
                </a:tc>
                <a:extLst>
                  <a:ext uri="{0D108BD9-81ED-4DB2-BD59-A6C34878D82A}">
                    <a16:rowId xmlns:a16="http://schemas.microsoft.com/office/drawing/2014/main" val="2501375356"/>
                  </a:ext>
                </a:extLst>
              </a:tr>
              <a:tr h="336314">
                <a:tc>
                  <a:txBody>
                    <a:bodyPr/>
                    <a:lstStyle/>
                    <a:p>
                      <a:r>
                        <a:rPr lang="en-GB" sz="1600" b="0" kern="1200" dirty="0">
                          <a:solidFill>
                            <a:schemeClr val="tx1"/>
                          </a:solidFill>
                          <a:effectLst/>
                          <a:latin typeface="+mn-lt"/>
                          <a:ea typeface="+mn-ea"/>
                          <a:cs typeface="+mn-cs"/>
                        </a:rPr>
                        <a:t>permeable</a:t>
                      </a:r>
                      <a:endParaRPr lang="en-GB" sz="1600" b="0" dirty="0"/>
                    </a:p>
                  </a:txBody>
                  <a:tcPr marL="89441" marR="89441" marT="44720" marB="4472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dirty="0"/>
                    </a:p>
                  </a:txBody>
                  <a:tcPr marL="89441" marR="89441" marT="44720" marB="44720">
                    <a:noFill/>
                  </a:tcPr>
                </a:tc>
                <a:extLst>
                  <a:ext uri="{0D108BD9-81ED-4DB2-BD59-A6C34878D82A}">
                    <a16:rowId xmlns:a16="http://schemas.microsoft.com/office/drawing/2014/main" val="1225639704"/>
                  </a:ext>
                </a:extLst>
              </a:tr>
              <a:tr h="336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t>hard</a:t>
                      </a:r>
                    </a:p>
                  </a:txBody>
                  <a:tcPr marL="89441" marR="89441" marT="44720" marB="4472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dirty="0"/>
                    </a:p>
                  </a:txBody>
                  <a:tcPr marL="89441" marR="89441" marT="44720" marB="44720">
                    <a:noFill/>
                  </a:tcPr>
                </a:tc>
                <a:extLst>
                  <a:ext uri="{0D108BD9-81ED-4DB2-BD59-A6C34878D82A}">
                    <a16:rowId xmlns:a16="http://schemas.microsoft.com/office/drawing/2014/main" val="1266990644"/>
                  </a:ext>
                </a:extLst>
              </a:tr>
              <a:tr h="336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t>magnetic</a:t>
                      </a:r>
                    </a:p>
                  </a:txBody>
                  <a:tcPr marL="89441" marR="89441" marT="44720" marB="4472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dirty="0"/>
                    </a:p>
                  </a:txBody>
                  <a:tcPr marL="89441" marR="89441" marT="44720" marB="44720">
                    <a:noFill/>
                  </a:tcPr>
                </a:tc>
                <a:extLst>
                  <a:ext uri="{0D108BD9-81ED-4DB2-BD59-A6C34878D82A}">
                    <a16:rowId xmlns:a16="http://schemas.microsoft.com/office/drawing/2014/main" val="685230850"/>
                  </a:ext>
                </a:extLst>
              </a:tr>
            </a:tbl>
          </a:graphicData>
        </a:graphic>
      </p:graphicFrame>
      <p:sp>
        <p:nvSpPr>
          <p:cNvPr id="18" name="Rectangle 17"/>
          <p:cNvSpPr/>
          <p:nvPr/>
        </p:nvSpPr>
        <p:spPr>
          <a:xfrm>
            <a:off x="623673" y="4959595"/>
            <a:ext cx="8019963" cy="553998"/>
          </a:xfrm>
          <a:prstGeom prst="rect">
            <a:avLst/>
          </a:prstGeom>
        </p:spPr>
        <p:txBody>
          <a:bodyPr wrap="square" lIns="0" tIns="0" rIns="0" bIns="0">
            <a:spAutoFit/>
          </a:bodyPr>
          <a:lstStyle/>
          <a:p>
            <a:pPr>
              <a:lnSpc>
                <a:spcPct val="100000"/>
              </a:lnSpc>
              <a:spcBef>
                <a:spcPct val="0"/>
              </a:spcBef>
              <a:buFontTx/>
              <a:buNone/>
            </a:pPr>
            <a:r>
              <a:rPr lang="en-GB" altLang="en-US" dirty="0"/>
              <a:t>The word flexible is left over. There are eight letters in the word.</a:t>
            </a:r>
          </a:p>
          <a:p>
            <a:pPr>
              <a:spcBef>
                <a:spcPct val="0"/>
              </a:spcBef>
            </a:pPr>
            <a:endParaRPr lang="en-GB" altLang="en-US" dirty="0"/>
          </a:p>
        </p:txBody>
      </p:sp>
      <p:sp>
        <p:nvSpPr>
          <p:cNvPr id="19" name="Rectangle 18"/>
          <p:cNvSpPr/>
          <p:nvPr/>
        </p:nvSpPr>
        <p:spPr>
          <a:xfrm>
            <a:off x="609595" y="5317376"/>
            <a:ext cx="7659759" cy="1001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70168" y="5452910"/>
            <a:ext cx="6129787" cy="749961"/>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dirty="0">
                <a:solidFill>
                  <a:schemeClr val="bg1"/>
                </a:solidFill>
              </a:rPr>
              <a:t>The first digit of the access code is eight.</a:t>
            </a:r>
            <a:endParaRPr lang="en-GB" altLang="en-US" sz="2800" b="1" dirty="0">
              <a:solidFill>
                <a:schemeClr val="bg1"/>
              </a:solidFill>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538" y="5392635"/>
            <a:ext cx="271834" cy="810236"/>
          </a:xfrm>
          <a:prstGeom prst="rect">
            <a:avLst/>
          </a:prstGeom>
        </p:spPr>
      </p:pic>
      <p:sp>
        <p:nvSpPr>
          <p:cNvPr id="22" name="Rectangle 21"/>
          <p:cNvSpPr/>
          <p:nvPr/>
        </p:nvSpPr>
        <p:spPr>
          <a:xfrm>
            <a:off x="7543935" y="5452910"/>
            <a:ext cx="527872" cy="692241"/>
          </a:xfrm>
          <a:prstGeom prst="rect">
            <a:avLst/>
          </a:prstGeom>
          <a:solidFill>
            <a:schemeClr val="bg1"/>
          </a:solidFill>
          <a:ln>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A8E7"/>
                </a:solidFill>
              </a:rPr>
              <a:t>8</a:t>
            </a:r>
          </a:p>
        </p:txBody>
      </p:sp>
      <p:sp>
        <p:nvSpPr>
          <p:cNvPr id="3" name="TextBox 2"/>
          <p:cNvSpPr txBox="1"/>
          <p:nvPr/>
        </p:nvSpPr>
        <p:spPr>
          <a:xfrm>
            <a:off x="2685741" y="1876740"/>
            <a:ext cx="3278832" cy="615553"/>
          </a:xfrm>
          <a:prstGeom prst="rect">
            <a:avLst/>
          </a:prstGeom>
          <a:noFill/>
        </p:spPr>
        <p:txBody>
          <a:bodyPr wrap="square" rtlCol="0">
            <a:spAutoFit/>
          </a:bodyPr>
          <a:lstStyle/>
          <a:p>
            <a:r>
              <a:rPr lang="en-GB" sz="1600" dirty="0"/>
              <a:t>is able to soak up liquid easily</a:t>
            </a:r>
          </a:p>
          <a:p>
            <a:endParaRPr lang="en-GB" dirty="0"/>
          </a:p>
        </p:txBody>
      </p:sp>
      <p:sp>
        <p:nvSpPr>
          <p:cNvPr id="14" name="TextBox 13"/>
          <p:cNvSpPr txBox="1"/>
          <p:nvPr/>
        </p:nvSpPr>
        <p:spPr>
          <a:xfrm>
            <a:off x="2685741" y="2527342"/>
            <a:ext cx="6458259" cy="338554"/>
          </a:xfrm>
          <a:prstGeom prst="rect">
            <a:avLst/>
          </a:prstGeom>
          <a:noFill/>
        </p:spPr>
        <p:txBody>
          <a:bodyPr wrap="square" rtlCol="0">
            <a:spAutoFit/>
          </a:bodyPr>
          <a:lstStyle/>
          <a:p>
            <a:pPr>
              <a:defRPr/>
            </a:pPr>
            <a:r>
              <a:rPr lang="en-GB" sz="1600" dirty="0"/>
              <a:t>will easily catch fire and burn quickly</a:t>
            </a:r>
          </a:p>
        </p:txBody>
      </p:sp>
      <p:sp>
        <p:nvSpPr>
          <p:cNvPr id="15" name="TextBox 14"/>
          <p:cNvSpPr txBox="1"/>
          <p:nvPr/>
        </p:nvSpPr>
        <p:spPr>
          <a:xfrm>
            <a:off x="2685741" y="2863434"/>
            <a:ext cx="3278832" cy="338554"/>
          </a:xfrm>
          <a:prstGeom prst="rect">
            <a:avLst/>
          </a:prstGeom>
          <a:noFill/>
        </p:spPr>
        <p:txBody>
          <a:bodyPr wrap="square" rtlCol="0">
            <a:spAutoFit/>
          </a:bodyPr>
          <a:lstStyle/>
          <a:p>
            <a:pPr>
              <a:defRPr/>
            </a:pPr>
            <a:r>
              <a:rPr lang="en-GB" sz="1600" dirty="0"/>
              <a:t>will let some light pass through it</a:t>
            </a:r>
          </a:p>
        </p:txBody>
      </p:sp>
      <p:sp>
        <p:nvSpPr>
          <p:cNvPr id="24" name="TextBox 23"/>
          <p:cNvSpPr txBox="1"/>
          <p:nvPr/>
        </p:nvSpPr>
        <p:spPr>
          <a:xfrm>
            <a:off x="2685741" y="3204314"/>
            <a:ext cx="5245876" cy="584775"/>
          </a:xfrm>
          <a:prstGeom prst="rect">
            <a:avLst/>
          </a:prstGeom>
          <a:noFill/>
        </p:spPr>
        <p:txBody>
          <a:bodyPr wrap="square" rtlCol="0">
            <a:spAutoFit/>
          </a:bodyPr>
          <a:lstStyle/>
          <a:p>
            <a:pPr>
              <a:defRPr/>
            </a:pPr>
            <a:r>
              <a:rPr lang="en-GB" sz="1600" dirty="0"/>
              <a:t>will stop energy, such as electricity or heat, from transferring through it</a:t>
            </a:r>
          </a:p>
        </p:txBody>
      </p:sp>
      <p:sp>
        <p:nvSpPr>
          <p:cNvPr id="25" name="TextBox 24"/>
          <p:cNvSpPr txBox="1"/>
          <p:nvPr/>
        </p:nvSpPr>
        <p:spPr>
          <a:xfrm>
            <a:off x="2685741" y="3777527"/>
            <a:ext cx="5245876" cy="338554"/>
          </a:xfrm>
          <a:prstGeom prst="rect">
            <a:avLst/>
          </a:prstGeom>
          <a:noFill/>
        </p:spPr>
        <p:txBody>
          <a:bodyPr wrap="square" rtlCol="0">
            <a:spAutoFit/>
          </a:bodyPr>
          <a:lstStyle/>
          <a:p>
            <a:pPr>
              <a:defRPr/>
            </a:pPr>
            <a:r>
              <a:rPr lang="en-GB" sz="1600" dirty="0"/>
              <a:t>will allow liquids and gases to pass through it</a:t>
            </a:r>
          </a:p>
        </p:txBody>
      </p:sp>
      <p:sp>
        <p:nvSpPr>
          <p:cNvPr id="26" name="TextBox 25"/>
          <p:cNvSpPr txBox="1"/>
          <p:nvPr/>
        </p:nvSpPr>
        <p:spPr>
          <a:xfrm>
            <a:off x="2678838" y="4117575"/>
            <a:ext cx="6138078" cy="338554"/>
          </a:xfrm>
          <a:prstGeom prst="rect">
            <a:avLst/>
          </a:prstGeom>
          <a:noFill/>
        </p:spPr>
        <p:txBody>
          <a:bodyPr wrap="square" rtlCol="0">
            <a:spAutoFit/>
          </a:bodyPr>
          <a:lstStyle/>
          <a:p>
            <a:pPr>
              <a:defRPr/>
            </a:pPr>
            <a:r>
              <a:rPr lang="en-GB" sz="1600" dirty="0"/>
              <a:t>solid, firm and rigid; not easily broken, scratched or pierced</a:t>
            </a:r>
          </a:p>
        </p:txBody>
      </p:sp>
      <p:sp>
        <p:nvSpPr>
          <p:cNvPr id="27" name="TextBox 26"/>
          <p:cNvSpPr txBox="1"/>
          <p:nvPr/>
        </p:nvSpPr>
        <p:spPr>
          <a:xfrm>
            <a:off x="2678838" y="4442151"/>
            <a:ext cx="6138078" cy="338554"/>
          </a:xfrm>
          <a:prstGeom prst="rect">
            <a:avLst/>
          </a:prstGeom>
          <a:noFill/>
        </p:spPr>
        <p:txBody>
          <a:bodyPr wrap="square" rtlCol="0">
            <a:spAutoFit/>
          </a:bodyPr>
          <a:lstStyle/>
          <a:p>
            <a:pPr>
              <a:defRPr/>
            </a:pPr>
            <a:r>
              <a:rPr lang="en-GB" sz="1600" dirty="0"/>
              <a:t>is attracted to magnets</a:t>
            </a:r>
          </a:p>
        </p:txBody>
      </p:sp>
      <p:sp>
        <p:nvSpPr>
          <p:cNvPr id="28" name="Rectangle 27">
            <a:hlinkClick r:id="rId3"/>
          </p:cNvPr>
          <p:cNvSpPr/>
          <p:nvPr/>
        </p:nvSpPr>
        <p:spPr>
          <a:xfrm>
            <a:off x="8472880" y="6627302"/>
            <a:ext cx="671119"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8504549"/>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5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5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25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7" grpId="0" animBg="1"/>
      <p:bldP spid="5" grpId="0"/>
      <p:bldP spid="18" grpId="0"/>
      <p:bldP spid="19" grpId="0" animBg="1"/>
      <p:bldP spid="20" grpId="0" animBg="1"/>
      <p:bldP spid="22" grpId="0" animBg="1"/>
      <p:bldP spid="3" grpId="0"/>
      <p:bldP spid="14" grpId="0"/>
      <p:bldP spid="15"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txBox="1">
            <a:spLocks/>
          </p:cNvSpPr>
          <p:nvPr/>
        </p:nvSpPr>
        <p:spPr>
          <a:xfrm>
            <a:off x="609598" y="52496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t>Escape the Kitchen – Clue 2</a:t>
            </a:r>
            <a:endParaRPr lang="en-GB" sz="3600" dirty="0">
              <a:latin typeface="+mn-lt"/>
            </a:endParaRPr>
          </a:p>
        </p:txBody>
      </p:sp>
      <p:sp>
        <p:nvSpPr>
          <p:cNvPr id="4" name="Rectangle 3"/>
          <p:cNvSpPr/>
          <p:nvPr/>
        </p:nvSpPr>
        <p:spPr>
          <a:xfrm>
            <a:off x="709653" y="1467706"/>
            <a:ext cx="8019963" cy="553998"/>
          </a:xfrm>
          <a:prstGeom prst="rect">
            <a:avLst/>
          </a:prstGeom>
        </p:spPr>
        <p:txBody>
          <a:bodyPr wrap="square" lIns="0" tIns="0" rIns="0" bIns="0">
            <a:spAutoFit/>
          </a:bodyPr>
          <a:lstStyle/>
          <a:p>
            <a:pPr>
              <a:buFont typeface="Arial" panose="020B0604020202020204" pitchFamily="34" charset="0"/>
              <a:buNone/>
            </a:pPr>
            <a:r>
              <a:rPr lang="en-GB" altLang="en-US" dirty="0"/>
              <a:t>Sort these materials into magnetic and non-magnetic.</a:t>
            </a:r>
          </a:p>
          <a:p>
            <a:pPr>
              <a:spcBef>
                <a:spcPct val="0"/>
              </a:spcBef>
            </a:pPr>
            <a:endParaRPr lang="en-GB" altLang="en-US" dirty="0"/>
          </a:p>
        </p:txBody>
      </p:sp>
      <p:sp>
        <p:nvSpPr>
          <p:cNvPr id="11" name="Oval 10"/>
          <p:cNvSpPr/>
          <p:nvPr/>
        </p:nvSpPr>
        <p:spPr>
          <a:xfrm>
            <a:off x="4837223" y="1903826"/>
            <a:ext cx="2638044" cy="264635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5347544" y="2132640"/>
            <a:ext cx="2328530" cy="369332"/>
          </a:xfrm>
          <a:prstGeom prst="rect">
            <a:avLst/>
          </a:prstGeom>
          <a:noFill/>
        </p:spPr>
        <p:txBody>
          <a:bodyPr wrap="square" rtlCol="0">
            <a:spAutoFit/>
          </a:bodyPr>
          <a:lstStyle/>
          <a:p>
            <a:r>
              <a:rPr lang="en-GB" b="1" dirty="0"/>
              <a:t>non-magnetic</a:t>
            </a:r>
          </a:p>
        </p:txBody>
      </p:sp>
      <p:sp>
        <p:nvSpPr>
          <p:cNvPr id="13" name="TextBox 12"/>
          <p:cNvSpPr txBox="1"/>
          <p:nvPr/>
        </p:nvSpPr>
        <p:spPr>
          <a:xfrm>
            <a:off x="5097367" y="2777603"/>
            <a:ext cx="1320557" cy="369332"/>
          </a:xfrm>
          <a:prstGeom prst="rect">
            <a:avLst/>
          </a:prstGeom>
          <a:noFill/>
        </p:spPr>
        <p:txBody>
          <a:bodyPr wrap="square" rtlCol="0">
            <a:spAutoFit/>
          </a:bodyPr>
          <a:lstStyle/>
          <a:p>
            <a:r>
              <a:rPr lang="en-GB" dirty="0"/>
              <a:t>plastic</a:t>
            </a:r>
          </a:p>
        </p:txBody>
      </p:sp>
      <p:sp>
        <p:nvSpPr>
          <p:cNvPr id="14" name="TextBox 13"/>
          <p:cNvSpPr txBox="1"/>
          <p:nvPr/>
        </p:nvSpPr>
        <p:spPr>
          <a:xfrm>
            <a:off x="5605655" y="4021869"/>
            <a:ext cx="2328530" cy="369332"/>
          </a:xfrm>
          <a:prstGeom prst="rect">
            <a:avLst/>
          </a:prstGeom>
          <a:noFill/>
        </p:spPr>
        <p:txBody>
          <a:bodyPr wrap="square" rtlCol="0">
            <a:spAutoFit/>
          </a:bodyPr>
          <a:lstStyle/>
          <a:p>
            <a:r>
              <a:rPr lang="en-GB" dirty="0"/>
              <a:t>aluminium</a:t>
            </a:r>
          </a:p>
        </p:txBody>
      </p:sp>
      <p:sp>
        <p:nvSpPr>
          <p:cNvPr id="15" name="TextBox 14"/>
          <p:cNvSpPr txBox="1"/>
          <p:nvPr/>
        </p:nvSpPr>
        <p:spPr>
          <a:xfrm>
            <a:off x="6618731" y="2701479"/>
            <a:ext cx="2328530" cy="369332"/>
          </a:xfrm>
          <a:prstGeom prst="rect">
            <a:avLst/>
          </a:prstGeom>
          <a:noFill/>
        </p:spPr>
        <p:txBody>
          <a:bodyPr wrap="square" rtlCol="0">
            <a:spAutoFit/>
          </a:bodyPr>
          <a:lstStyle/>
          <a:p>
            <a:r>
              <a:rPr lang="en-GB" dirty="0"/>
              <a:t>gold</a:t>
            </a:r>
          </a:p>
        </p:txBody>
      </p:sp>
      <p:sp>
        <p:nvSpPr>
          <p:cNvPr id="16" name="TextBox 15"/>
          <p:cNvSpPr txBox="1"/>
          <p:nvPr/>
        </p:nvSpPr>
        <p:spPr>
          <a:xfrm>
            <a:off x="6408122" y="3409998"/>
            <a:ext cx="2328530" cy="369332"/>
          </a:xfrm>
          <a:prstGeom prst="rect">
            <a:avLst/>
          </a:prstGeom>
          <a:noFill/>
        </p:spPr>
        <p:txBody>
          <a:bodyPr wrap="square" rtlCol="0">
            <a:spAutoFit/>
          </a:bodyPr>
          <a:lstStyle/>
          <a:p>
            <a:r>
              <a:rPr lang="en-GB" dirty="0"/>
              <a:t>copper</a:t>
            </a:r>
          </a:p>
        </p:txBody>
      </p:sp>
      <p:sp>
        <p:nvSpPr>
          <p:cNvPr id="17" name="TextBox 16"/>
          <p:cNvSpPr txBox="1"/>
          <p:nvPr/>
        </p:nvSpPr>
        <p:spPr>
          <a:xfrm>
            <a:off x="5912064" y="3120255"/>
            <a:ext cx="2328530" cy="369332"/>
          </a:xfrm>
          <a:prstGeom prst="rect">
            <a:avLst/>
          </a:prstGeom>
          <a:noFill/>
        </p:spPr>
        <p:txBody>
          <a:bodyPr wrap="square" rtlCol="0">
            <a:spAutoFit/>
          </a:bodyPr>
          <a:lstStyle/>
          <a:p>
            <a:r>
              <a:rPr lang="en-GB" dirty="0"/>
              <a:t>wood</a:t>
            </a:r>
          </a:p>
        </p:txBody>
      </p:sp>
      <p:sp>
        <p:nvSpPr>
          <p:cNvPr id="18" name="TextBox 17"/>
          <p:cNvSpPr txBox="1"/>
          <p:nvPr/>
        </p:nvSpPr>
        <p:spPr>
          <a:xfrm>
            <a:off x="5243857" y="3581028"/>
            <a:ext cx="875609" cy="369332"/>
          </a:xfrm>
          <a:prstGeom prst="rect">
            <a:avLst/>
          </a:prstGeom>
          <a:noFill/>
        </p:spPr>
        <p:txBody>
          <a:bodyPr wrap="square" rtlCol="0">
            <a:spAutoFit/>
          </a:bodyPr>
          <a:lstStyle/>
          <a:p>
            <a:r>
              <a:rPr lang="en-GB" dirty="0"/>
              <a:t>glass</a:t>
            </a:r>
          </a:p>
        </p:txBody>
      </p:sp>
      <p:sp>
        <p:nvSpPr>
          <p:cNvPr id="9" name="Oval 8"/>
          <p:cNvSpPr/>
          <p:nvPr/>
        </p:nvSpPr>
        <p:spPr>
          <a:xfrm>
            <a:off x="1727530" y="1933615"/>
            <a:ext cx="2638044" cy="264635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2529099" y="2183025"/>
            <a:ext cx="2271764" cy="360328"/>
          </a:xfrm>
          <a:prstGeom prst="rect">
            <a:avLst/>
          </a:prstGeom>
          <a:noFill/>
        </p:spPr>
        <p:txBody>
          <a:bodyPr wrap="square" rtlCol="0">
            <a:spAutoFit/>
          </a:bodyPr>
          <a:lstStyle/>
          <a:p>
            <a:r>
              <a:rPr lang="en-GB" b="1" dirty="0"/>
              <a:t>magnetic</a:t>
            </a:r>
          </a:p>
        </p:txBody>
      </p:sp>
      <p:sp>
        <p:nvSpPr>
          <p:cNvPr id="19" name="TextBox 18"/>
          <p:cNvSpPr txBox="1"/>
          <p:nvPr/>
        </p:nvSpPr>
        <p:spPr>
          <a:xfrm>
            <a:off x="2131681" y="2880073"/>
            <a:ext cx="2271764" cy="360328"/>
          </a:xfrm>
          <a:prstGeom prst="rect">
            <a:avLst/>
          </a:prstGeom>
          <a:noFill/>
        </p:spPr>
        <p:txBody>
          <a:bodyPr wrap="square" rtlCol="0">
            <a:spAutoFit/>
          </a:bodyPr>
          <a:lstStyle/>
          <a:p>
            <a:r>
              <a:rPr lang="en-GB" dirty="0"/>
              <a:t>iron</a:t>
            </a:r>
          </a:p>
        </p:txBody>
      </p:sp>
      <p:sp>
        <p:nvSpPr>
          <p:cNvPr id="20" name="TextBox 19"/>
          <p:cNvSpPr txBox="1"/>
          <p:nvPr/>
        </p:nvSpPr>
        <p:spPr>
          <a:xfrm>
            <a:off x="3415557" y="3067839"/>
            <a:ext cx="2271764" cy="360328"/>
          </a:xfrm>
          <a:prstGeom prst="rect">
            <a:avLst/>
          </a:prstGeom>
          <a:noFill/>
        </p:spPr>
        <p:txBody>
          <a:bodyPr wrap="square" rtlCol="0">
            <a:spAutoFit/>
          </a:bodyPr>
          <a:lstStyle/>
          <a:p>
            <a:r>
              <a:rPr lang="en-GB" dirty="0"/>
              <a:t>steel</a:t>
            </a:r>
          </a:p>
        </p:txBody>
      </p:sp>
      <p:sp>
        <p:nvSpPr>
          <p:cNvPr id="21" name="TextBox 20"/>
          <p:cNvSpPr txBox="1"/>
          <p:nvPr/>
        </p:nvSpPr>
        <p:spPr>
          <a:xfrm>
            <a:off x="2369959" y="3650502"/>
            <a:ext cx="2271764" cy="360328"/>
          </a:xfrm>
          <a:prstGeom prst="rect">
            <a:avLst/>
          </a:prstGeom>
          <a:noFill/>
        </p:spPr>
        <p:txBody>
          <a:bodyPr wrap="square" rtlCol="0">
            <a:spAutoFit/>
          </a:bodyPr>
          <a:lstStyle/>
          <a:p>
            <a:r>
              <a:rPr lang="en-GB" dirty="0"/>
              <a:t>nickel</a:t>
            </a:r>
          </a:p>
        </p:txBody>
      </p:sp>
      <p:sp>
        <p:nvSpPr>
          <p:cNvPr id="22" name="Rectangle 21"/>
          <p:cNvSpPr/>
          <p:nvPr/>
        </p:nvSpPr>
        <p:spPr>
          <a:xfrm>
            <a:off x="709650" y="4837298"/>
            <a:ext cx="8019963" cy="276999"/>
          </a:xfrm>
          <a:prstGeom prst="rect">
            <a:avLst/>
          </a:prstGeom>
        </p:spPr>
        <p:txBody>
          <a:bodyPr wrap="square" lIns="0" tIns="0" rIns="0" bIns="0">
            <a:spAutoFit/>
          </a:bodyPr>
          <a:lstStyle/>
          <a:p>
            <a:r>
              <a:rPr lang="en-GB" altLang="en-US" dirty="0"/>
              <a:t>There are six non-magnetic materials.</a:t>
            </a: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3559" y="3917776"/>
            <a:ext cx="1892073" cy="1200178"/>
          </a:xfrm>
          <a:prstGeom prst="rect">
            <a:avLst/>
          </a:prstGeom>
        </p:spPr>
      </p:pic>
      <p:sp>
        <p:nvSpPr>
          <p:cNvPr id="26" name="Rectangle 25"/>
          <p:cNvSpPr/>
          <p:nvPr/>
        </p:nvSpPr>
        <p:spPr>
          <a:xfrm>
            <a:off x="609595" y="5317376"/>
            <a:ext cx="7659759" cy="1001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770168" y="5452910"/>
            <a:ext cx="6129787" cy="749961"/>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dirty="0">
                <a:solidFill>
                  <a:schemeClr val="bg1"/>
                </a:solidFill>
              </a:rPr>
              <a:t>The second digit of the access code is six.</a:t>
            </a:r>
            <a:endParaRPr lang="en-GB" altLang="en-US" sz="2800" b="1" dirty="0">
              <a:solidFill>
                <a:schemeClr val="bg1"/>
              </a:soli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5538" y="5392635"/>
            <a:ext cx="271834" cy="810236"/>
          </a:xfrm>
          <a:prstGeom prst="rect">
            <a:avLst/>
          </a:prstGeom>
        </p:spPr>
      </p:pic>
      <p:sp>
        <p:nvSpPr>
          <p:cNvPr id="29" name="Rectangle 28"/>
          <p:cNvSpPr/>
          <p:nvPr/>
        </p:nvSpPr>
        <p:spPr>
          <a:xfrm>
            <a:off x="7543935" y="5452910"/>
            <a:ext cx="527872" cy="692241"/>
          </a:xfrm>
          <a:prstGeom prst="rect">
            <a:avLst/>
          </a:prstGeom>
          <a:solidFill>
            <a:schemeClr val="bg1"/>
          </a:solidFill>
          <a:ln>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A8E7"/>
                </a:solidFill>
              </a:rPr>
              <a:t>6</a:t>
            </a:r>
          </a:p>
        </p:txBody>
      </p:sp>
      <p:sp>
        <p:nvSpPr>
          <p:cNvPr id="23" name="TextBox 22"/>
          <p:cNvSpPr txBox="1"/>
          <p:nvPr/>
        </p:nvSpPr>
        <p:spPr>
          <a:xfrm>
            <a:off x="1731484" y="3040666"/>
            <a:ext cx="1469155" cy="369332"/>
          </a:xfrm>
          <a:prstGeom prst="rect">
            <a:avLst/>
          </a:prstGeom>
          <a:noFill/>
        </p:spPr>
        <p:txBody>
          <a:bodyPr wrap="square" rtlCol="0">
            <a:spAutoFit/>
          </a:bodyPr>
          <a:lstStyle/>
          <a:p>
            <a:r>
              <a:rPr lang="en-GB" dirty="0"/>
              <a:t>plastic</a:t>
            </a:r>
          </a:p>
        </p:txBody>
      </p:sp>
      <p:sp>
        <p:nvSpPr>
          <p:cNvPr id="24" name="TextBox 23"/>
          <p:cNvSpPr txBox="1"/>
          <p:nvPr/>
        </p:nvSpPr>
        <p:spPr>
          <a:xfrm>
            <a:off x="4742299" y="3015736"/>
            <a:ext cx="2590553" cy="369332"/>
          </a:xfrm>
          <a:prstGeom prst="rect">
            <a:avLst/>
          </a:prstGeom>
          <a:noFill/>
        </p:spPr>
        <p:txBody>
          <a:bodyPr wrap="square" rtlCol="0">
            <a:spAutoFit/>
          </a:bodyPr>
          <a:lstStyle/>
          <a:p>
            <a:r>
              <a:rPr lang="en-GB" dirty="0"/>
              <a:t>aluminium</a:t>
            </a:r>
          </a:p>
        </p:txBody>
      </p:sp>
      <p:sp>
        <p:nvSpPr>
          <p:cNvPr id="30" name="TextBox 29"/>
          <p:cNvSpPr txBox="1"/>
          <p:nvPr/>
        </p:nvSpPr>
        <p:spPr>
          <a:xfrm>
            <a:off x="2583055" y="2124153"/>
            <a:ext cx="2328530" cy="369332"/>
          </a:xfrm>
          <a:prstGeom prst="rect">
            <a:avLst/>
          </a:prstGeom>
          <a:noFill/>
        </p:spPr>
        <p:txBody>
          <a:bodyPr wrap="square" rtlCol="0">
            <a:spAutoFit/>
          </a:bodyPr>
          <a:lstStyle/>
          <a:p>
            <a:r>
              <a:rPr lang="en-GB" dirty="0"/>
              <a:t>gold</a:t>
            </a:r>
          </a:p>
        </p:txBody>
      </p:sp>
      <p:sp>
        <p:nvSpPr>
          <p:cNvPr id="31" name="TextBox 30"/>
          <p:cNvSpPr txBox="1"/>
          <p:nvPr/>
        </p:nvSpPr>
        <p:spPr>
          <a:xfrm>
            <a:off x="6673559" y="2939900"/>
            <a:ext cx="2328530" cy="369332"/>
          </a:xfrm>
          <a:prstGeom prst="rect">
            <a:avLst/>
          </a:prstGeom>
          <a:noFill/>
        </p:spPr>
        <p:txBody>
          <a:bodyPr wrap="square" rtlCol="0">
            <a:spAutoFit/>
          </a:bodyPr>
          <a:lstStyle/>
          <a:p>
            <a:r>
              <a:rPr lang="en-GB" dirty="0"/>
              <a:t>copper</a:t>
            </a:r>
          </a:p>
        </p:txBody>
      </p:sp>
      <p:sp>
        <p:nvSpPr>
          <p:cNvPr id="32" name="TextBox 31"/>
          <p:cNvSpPr txBox="1"/>
          <p:nvPr/>
        </p:nvSpPr>
        <p:spPr>
          <a:xfrm>
            <a:off x="5662498" y="2148225"/>
            <a:ext cx="2328530" cy="369332"/>
          </a:xfrm>
          <a:prstGeom prst="rect">
            <a:avLst/>
          </a:prstGeom>
          <a:noFill/>
        </p:spPr>
        <p:txBody>
          <a:bodyPr wrap="square" rtlCol="0">
            <a:spAutoFit/>
          </a:bodyPr>
          <a:lstStyle/>
          <a:p>
            <a:r>
              <a:rPr lang="en-GB" dirty="0"/>
              <a:t>wood</a:t>
            </a:r>
          </a:p>
        </p:txBody>
      </p:sp>
      <p:sp>
        <p:nvSpPr>
          <p:cNvPr id="33" name="TextBox 32"/>
          <p:cNvSpPr txBox="1"/>
          <p:nvPr/>
        </p:nvSpPr>
        <p:spPr>
          <a:xfrm>
            <a:off x="7543935" y="2167364"/>
            <a:ext cx="875609" cy="369332"/>
          </a:xfrm>
          <a:prstGeom prst="rect">
            <a:avLst/>
          </a:prstGeom>
          <a:noFill/>
        </p:spPr>
        <p:txBody>
          <a:bodyPr wrap="square" rtlCol="0">
            <a:spAutoFit/>
          </a:bodyPr>
          <a:lstStyle/>
          <a:p>
            <a:r>
              <a:rPr lang="en-GB" dirty="0"/>
              <a:t>glass</a:t>
            </a:r>
          </a:p>
        </p:txBody>
      </p:sp>
      <p:sp>
        <p:nvSpPr>
          <p:cNvPr id="34" name="TextBox 33"/>
          <p:cNvSpPr txBox="1"/>
          <p:nvPr/>
        </p:nvSpPr>
        <p:spPr>
          <a:xfrm>
            <a:off x="1255880" y="2114029"/>
            <a:ext cx="2527399" cy="369332"/>
          </a:xfrm>
          <a:prstGeom prst="rect">
            <a:avLst/>
          </a:prstGeom>
          <a:noFill/>
        </p:spPr>
        <p:txBody>
          <a:bodyPr wrap="square" rtlCol="0">
            <a:spAutoFit/>
          </a:bodyPr>
          <a:lstStyle/>
          <a:p>
            <a:r>
              <a:rPr lang="en-GB" dirty="0"/>
              <a:t>iron</a:t>
            </a:r>
          </a:p>
        </p:txBody>
      </p:sp>
      <p:sp>
        <p:nvSpPr>
          <p:cNvPr id="35" name="TextBox 34"/>
          <p:cNvSpPr txBox="1"/>
          <p:nvPr/>
        </p:nvSpPr>
        <p:spPr>
          <a:xfrm>
            <a:off x="3444949" y="3008736"/>
            <a:ext cx="2527399" cy="369332"/>
          </a:xfrm>
          <a:prstGeom prst="rect">
            <a:avLst/>
          </a:prstGeom>
          <a:noFill/>
        </p:spPr>
        <p:txBody>
          <a:bodyPr wrap="square" rtlCol="0">
            <a:spAutoFit/>
          </a:bodyPr>
          <a:lstStyle/>
          <a:p>
            <a:r>
              <a:rPr lang="en-GB" dirty="0"/>
              <a:t>steel</a:t>
            </a:r>
          </a:p>
        </p:txBody>
      </p:sp>
      <p:sp>
        <p:nvSpPr>
          <p:cNvPr id="36" name="TextBox 35"/>
          <p:cNvSpPr txBox="1"/>
          <p:nvPr/>
        </p:nvSpPr>
        <p:spPr>
          <a:xfrm>
            <a:off x="4146159" y="2150367"/>
            <a:ext cx="2527399" cy="369332"/>
          </a:xfrm>
          <a:prstGeom prst="rect">
            <a:avLst/>
          </a:prstGeom>
          <a:noFill/>
        </p:spPr>
        <p:txBody>
          <a:bodyPr wrap="square" rtlCol="0">
            <a:spAutoFit/>
          </a:bodyPr>
          <a:lstStyle/>
          <a:p>
            <a:r>
              <a:rPr lang="en-GB" dirty="0"/>
              <a:t>nickel</a:t>
            </a:r>
          </a:p>
        </p:txBody>
      </p:sp>
      <p:sp>
        <p:nvSpPr>
          <p:cNvPr id="37" name="Rectangle 36">
            <a:hlinkClick r:id="rId4"/>
          </p:cNvPr>
          <p:cNvSpPr/>
          <p:nvPr/>
        </p:nvSpPr>
        <p:spPr>
          <a:xfrm>
            <a:off x="8472880" y="6627302"/>
            <a:ext cx="671119"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2097393"/>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0"/>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3"/>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250"/>
                                        <p:tgtEl>
                                          <p:spTgt spid="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250"/>
                                        <p:tgtEl>
                                          <p:spTgt spid="1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250"/>
                                        <p:tgtEl>
                                          <p:spTgt spid="10"/>
                                        </p:tgtEl>
                                      </p:cBhvr>
                                    </p:animEffect>
                                  </p:childTnLst>
                                </p:cTn>
                              </p:par>
                              <p:par>
                                <p:cTn id="77" presetID="10"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25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500"/>
                                        <p:tgtEl>
                                          <p:spTgt spid="13"/>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childTnLst>
                          </p:cTn>
                        </p:par>
                        <p:par>
                          <p:cTn id="102" fill="hold">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0"/>
                                        <p:tgtEl>
                                          <p:spTgt spid="17"/>
                                        </p:tgtEl>
                                      </p:cBhvr>
                                    </p:animEffect>
                                  </p:childTnLst>
                                </p:cTn>
                              </p:par>
                            </p:childTnLst>
                          </p:cTn>
                        </p:par>
                        <p:par>
                          <p:cTn id="106" fill="hold">
                            <p:stCondLst>
                              <p:cond delay="1500"/>
                            </p:stCondLst>
                            <p:childTnLst>
                              <p:par>
                                <p:cTn id="107" presetID="10" presetClass="entr" presetSubtype="0"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500"/>
                                        <p:tgtEl>
                                          <p:spTgt spid="18"/>
                                        </p:tgtEl>
                                      </p:cBhvr>
                                    </p:animEffect>
                                  </p:childTnLst>
                                </p:cTn>
                              </p:par>
                            </p:childTnLst>
                          </p:cTn>
                        </p:par>
                        <p:par>
                          <p:cTn id="110" fill="hold">
                            <p:stCondLst>
                              <p:cond delay="2000"/>
                            </p:stCondLst>
                            <p:childTnLst>
                              <p:par>
                                <p:cTn id="111" presetID="10" presetClass="entr" presetSubtype="0" fill="hold" grpId="0" nodeType="after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fade">
                                      <p:cBhvr>
                                        <p:cTn id="113" dur="500"/>
                                        <p:tgtEl>
                                          <p:spTgt spid="16"/>
                                        </p:tgtEl>
                                      </p:cBhvr>
                                    </p:animEffect>
                                  </p:childTnLst>
                                </p:cTn>
                              </p:par>
                            </p:childTnLst>
                          </p:cTn>
                        </p:par>
                        <p:par>
                          <p:cTn id="114" fill="hold">
                            <p:stCondLst>
                              <p:cond delay="2500"/>
                            </p:stCondLst>
                            <p:childTnLst>
                              <p:par>
                                <p:cTn id="115" presetID="10" presetClass="entr" presetSubtype="0" fill="hold" grpId="0" nodeType="after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fade">
                                      <p:cBhvr>
                                        <p:cTn id="117" dur="500"/>
                                        <p:tgtEl>
                                          <p:spTgt spid="1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250"/>
                                        <p:tgtEl>
                                          <p:spTgt spid="2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500"/>
                                        <p:tgtEl>
                                          <p:spTgt spid="2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500"/>
                                        <p:tgtEl>
                                          <p:spTgt spid="27"/>
                                        </p:tgtEl>
                                      </p:cBhvr>
                                    </p:animEffect>
                                  </p:childTnLst>
                                </p:cTn>
                              </p:par>
                              <p:par>
                                <p:cTn id="131" presetID="10" presetClass="entr" presetSubtype="0" fill="hold" nodeType="with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fade">
                                      <p:cBhvr>
                                        <p:cTn id="133" dur="500"/>
                                        <p:tgtEl>
                                          <p:spTgt spid="2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fade">
                                      <p:cBhvr>
                                        <p:cTn id="1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p:bldP spid="13" grpId="0"/>
      <p:bldP spid="14" grpId="0"/>
      <p:bldP spid="15" grpId="0"/>
      <p:bldP spid="16" grpId="0"/>
      <p:bldP spid="17" grpId="0"/>
      <p:bldP spid="18" grpId="0"/>
      <p:bldP spid="9" grpId="0" animBg="1"/>
      <p:bldP spid="10" grpId="0"/>
      <p:bldP spid="19" grpId="0"/>
      <p:bldP spid="20" grpId="0"/>
      <p:bldP spid="21" grpId="0"/>
      <p:bldP spid="22" grpId="0"/>
      <p:bldP spid="26" grpId="0" animBg="1"/>
      <p:bldP spid="27" grpId="0" animBg="1"/>
      <p:bldP spid="29" grpId="0" animBg="1"/>
      <p:bldP spid="23" grpId="0"/>
      <p:bldP spid="23" grpId="1"/>
      <p:bldP spid="24" grpId="0"/>
      <p:bldP spid="24"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09595" y="1497602"/>
            <a:ext cx="7914201" cy="351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able 17"/>
          <p:cNvGraphicFramePr>
            <a:graphicFrameLocks noGrp="1"/>
          </p:cNvGraphicFramePr>
          <p:nvPr>
            <p:extLst>
              <p:ext uri="{D42A27DB-BD31-4B8C-83A1-F6EECF244321}">
                <p14:modId xmlns:p14="http://schemas.microsoft.com/office/powerpoint/2010/main" val="2603685203"/>
              </p:ext>
            </p:extLst>
          </p:nvPr>
        </p:nvGraphicFramePr>
        <p:xfrm>
          <a:off x="609595" y="1497602"/>
          <a:ext cx="7914201" cy="3518260"/>
        </p:xfrm>
        <a:graphic>
          <a:graphicData uri="http://schemas.openxmlformats.org/drawingml/2006/table">
            <a:tbl>
              <a:tblPr firstRow="1" bandRow="1">
                <a:tableStyleId>{D7AC3CCA-C797-4891-BE02-D94E43425B78}</a:tableStyleId>
              </a:tblPr>
              <a:tblGrid>
                <a:gridCol w="6482205">
                  <a:extLst>
                    <a:ext uri="{9D8B030D-6E8A-4147-A177-3AD203B41FA5}">
                      <a16:colId xmlns:a16="http://schemas.microsoft.com/office/drawing/2014/main" val="931266277"/>
                    </a:ext>
                  </a:extLst>
                </a:gridCol>
                <a:gridCol w="738341">
                  <a:extLst>
                    <a:ext uri="{9D8B030D-6E8A-4147-A177-3AD203B41FA5}">
                      <a16:colId xmlns:a16="http://schemas.microsoft.com/office/drawing/2014/main" val="2386038403"/>
                    </a:ext>
                  </a:extLst>
                </a:gridCol>
                <a:gridCol w="693655">
                  <a:extLst>
                    <a:ext uri="{9D8B030D-6E8A-4147-A177-3AD203B41FA5}">
                      <a16:colId xmlns:a16="http://schemas.microsoft.com/office/drawing/2014/main" val="4199094408"/>
                    </a:ext>
                  </a:extLst>
                </a:gridCol>
              </a:tblGrid>
              <a:tr h="382436">
                <a:tc>
                  <a:txBody>
                    <a:bodyPr/>
                    <a:lstStyle/>
                    <a:p>
                      <a:endParaRPr lang="en-GB" sz="1800" dirty="0"/>
                    </a:p>
                  </a:txBody>
                  <a:tcPr marL="90989" marR="90989" marT="45494" marB="45494">
                    <a:noFill/>
                  </a:tcPr>
                </a:tc>
                <a:tc>
                  <a:txBody>
                    <a:bodyPr/>
                    <a:lstStyle/>
                    <a:p>
                      <a:r>
                        <a:rPr lang="en-GB" sz="1600" b="0" dirty="0"/>
                        <a:t>true</a:t>
                      </a:r>
                    </a:p>
                  </a:txBody>
                  <a:tcPr marL="90989" marR="90989" marT="45494" marB="45494">
                    <a:noFill/>
                  </a:tcPr>
                </a:tc>
                <a:tc>
                  <a:txBody>
                    <a:bodyPr/>
                    <a:lstStyle/>
                    <a:p>
                      <a:r>
                        <a:rPr lang="en-GB" sz="1600" b="0" dirty="0"/>
                        <a:t>false</a:t>
                      </a:r>
                    </a:p>
                  </a:txBody>
                  <a:tcPr marL="90989" marR="90989" marT="45494" marB="45494">
                    <a:noFill/>
                  </a:tcPr>
                </a:tc>
                <a:extLst>
                  <a:ext uri="{0D108BD9-81ED-4DB2-BD59-A6C34878D82A}">
                    <a16:rowId xmlns:a16="http://schemas.microsoft.com/office/drawing/2014/main" val="1561213890"/>
                  </a:ext>
                </a:extLst>
              </a:tr>
              <a:tr h="553061">
                <a:tc>
                  <a:txBody>
                    <a:bodyPr/>
                    <a:lstStyle/>
                    <a:p>
                      <a:r>
                        <a:rPr lang="en-GB" altLang="en-US" sz="1600" dirty="0"/>
                        <a:t>Dissolved particles cannot be seen because they have mixed with</a:t>
                      </a:r>
                    </a:p>
                    <a:p>
                      <a:r>
                        <a:rPr lang="en-GB" altLang="en-US" sz="1600" dirty="0"/>
                        <a:t>the water. </a:t>
                      </a:r>
                      <a:endParaRPr lang="en-GB" sz="1600" dirty="0"/>
                    </a:p>
                  </a:txBody>
                  <a:tcPr marL="90989" marR="90989" marT="45494" marB="45494">
                    <a:noFill/>
                  </a:tcPr>
                </a:tc>
                <a:tc>
                  <a:txBody>
                    <a:bodyPr/>
                    <a:lstStyle/>
                    <a:p>
                      <a:endParaRPr lang="en-GB" sz="1800" dirty="0"/>
                    </a:p>
                  </a:txBody>
                  <a:tcPr marL="90989" marR="90989" marT="45494" marB="45494">
                    <a:noFill/>
                  </a:tcPr>
                </a:tc>
                <a:tc>
                  <a:txBody>
                    <a:bodyPr/>
                    <a:lstStyle/>
                    <a:p>
                      <a:endParaRPr lang="en-GB" sz="1800"/>
                    </a:p>
                  </a:txBody>
                  <a:tcPr marL="90989" marR="90989" marT="45494" marB="45494">
                    <a:noFill/>
                  </a:tcPr>
                </a:tc>
                <a:extLst>
                  <a:ext uri="{0D108BD9-81ED-4DB2-BD59-A6C34878D82A}">
                    <a16:rowId xmlns:a16="http://schemas.microsoft.com/office/drawing/2014/main" val="1035865191"/>
                  </a:ext>
                </a:extLst>
              </a:tr>
              <a:tr h="363955">
                <a:tc>
                  <a:txBody>
                    <a:bodyPr/>
                    <a:lstStyle/>
                    <a:p>
                      <a:r>
                        <a:rPr lang="en-GB" altLang="en-US" sz="1600" dirty="0"/>
                        <a:t>Substances which dissolve are called soluble. </a:t>
                      </a:r>
                      <a:endParaRPr lang="en-GB" sz="1600" dirty="0"/>
                    </a:p>
                  </a:txBody>
                  <a:tcPr marL="90989" marR="90989" marT="45494" marB="45494">
                    <a:noFill/>
                  </a:tcPr>
                </a:tc>
                <a:tc>
                  <a:txBody>
                    <a:bodyPr/>
                    <a:lstStyle/>
                    <a:p>
                      <a:endParaRPr lang="en-GB" sz="1800" dirty="0"/>
                    </a:p>
                  </a:txBody>
                  <a:tcPr marL="90989" marR="90989" marT="45494" marB="45494">
                    <a:noFill/>
                  </a:tcPr>
                </a:tc>
                <a:tc>
                  <a:txBody>
                    <a:bodyPr/>
                    <a:lstStyle/>
                    <a:p>
                      <a:endParaRPr lang="en-GB" sz="1800"/>
                    </a:p>
                  </a:txBody>
                  <a:tcPr marL="90989" marR="90989" marT="45494" marB="45494">
                    <a:noFill/>
                  </a:tcPr>
                </a:tc>
                <a:extLst>
                  <a:ext uri="{0D108BD9-81ED-4DB2-BD59-A6C34878D82A}">
                    <a16:rowId xmlns:a16="http://schemas.microsoft.com/office/drawing/2014/main" val="1887420277"/>
                  </a:ext>
                </a:extLst>
              </a:tr>
              <a:tr h="363955">
                <a:tc>
                  <a:txBody>
                    <a:bodyPr/>
                    <a:lstStyle/>
                    <a:p>
                      <a:r>
                        <a:rPr lang="en-GB" altLang="en-US" sz="1600" dirty="0"/>
                        <a:t>Only white powder dissolves. </a:t>
                      </a:r>
                      <a:endParaRPr lang="en-GB" sz="1600" dirty="0"/>
                    </a:p>
                  </a:txBody>
                  <a:tcPr marL="90989" marR="90989" marT="45494" marB="45494">
                    <a:noFill/>
                  </a:tcPr>
                </a:tc>
                <a:tc>
                  <a:txBody>
                    <a:bodyPr/>
                    <a:lstStyle/>
                    <a:p>
                      <a:endParaRPr lang="en-GB" sz="1800"/>
                    </a:p>
                  </a:txBody>
                  <a:tcPr marL="90989" marR="90989" marT="45494" marB="45494">
                    <a:noFill/>
                  </a:tcPr>
                </a:tc>
                <a:tc>
                  <a:txBody>
                    <a:bodyPr/>
                    <a:lstStyle/>
                    <a:p>
                      <a:endParaRPr lang="en-GB" sz="1800"/>
                    </a:p>
                  </a:txBody>
                  <a:tcPr marL="90989" marR="90989" marT="45494" marB="45494">
                    <a:noFill/>
                  </a:tcPr>
                </a:tc>
                <a:extLst>
                  <a:ext uri="{0D108BD9-81ED-4DB2-BD59-A6C34878D82A}">
                    <a16:rowId xmlns:a16="http://schemas.microsoft.com/office/drawing/2014/main" val="1194540741"/>
                  </a:ext>
                </a:extLst>
              </a:tr>
              <a:tr h="334505">
                <a:tc>
                  <a:txBody>
                    <a:bodyPr/>
                    <a:lstStyle/>
                    <a:p>
                      <a:r>
                        <a:rPr lang="en-GB" altLang="en-US" sz="1600" dirty="0"/>
                        <a:t>Solids can’t dissolve. </a:t>
                      </a:r>
                      <a:endParaRPr lang="en-GB" sz="1600" dirty="0"/>
                    </a:p>
                  </a:txBody>
                  <a:tcPr marL="90989" marR="90989" marT="45494" marB="45494">
                    <a:noFill/>
                  </a:tcPr>
                </a:tc>
                <a:tc>
                  <a:txBody>
                    <a:bodyPr/>
                    <a:lstStyle/>
                    <a:p>
                      <a:endParaRPr lang="en-GB" sz="1800" dirty="0"/>
                    </a:p>
                  </a:txBody>
                  <a:tcPr marL="90989" marR="90989" marT="45494" marB="45494">
                    <a:noFill/>
                  </a:tcPr>
                </a:tc>
                <a:tc>
                  <a:txBody>
                    <a:bodyPr/>
                    <a:lstStyle/>
                    <a:p>
                      <a:endParaRPr lang="en-GB" sz="1800"/>
                    </a:p>
                  </a:txBody>
                  <a:tcPr marL="90989" marR="90989" marT="45494" marB="45494">
                    <a:noFill/>
                  </a:tcPr>
                </a:tc>
                <a:extLst>
                  <a:ext uri="{0D108BD9-81ED-4DB2-BD59-A6C34878D82A}">
                    <a16:rowId xmlns:a16="http://schemas.microsoft.com/office/drawing/2014/main" val="2253885506"/>
                  </a:ext>
                </a:extLst>
              </a:tr>
              <a:tr h="363955">
                <a:tc>
                  <a:txBody>
                    <a:bodyPr/>
                    <a:lstStyle/>
                    <a:p>
                      <a:r>
                        <a:rPr lang="en-GB" altLang="en-US" sz="1600" dirty="0"/>
                        <a:t>Dissolved substances disappear. </a:t>
                      </a:r>
                      <a:endParaRPr lang="en-GB" sz="1600" dirty="0"/>
                    </a:p>
                  </a:txBody>
                  <a:tcPr marL="90989" marR="90989" marT="45494" marB="45494">
                    <a:noFill/>
                  </a:tcPr>
                </a:tc>
                <a:tc>
                  <a:txBody>
                    <a:bodyPr/>
                    <a:lstStyle/>
                    <a:p>
                      <a:endParaRPr lang="en-GB" sz="1800" dirty="0"/>
                    </a:p>
                  </a:txBody>
                  <a:tcPr marL="90989" marR="90989" marT="45494" marB="45494">
                    <a:noFill/>
                  </a:tcPr>
                </a:tc>
                <a:tc>
                  <a:txBody>
                    <a:bodyPr/>
                    <a:lstStyle/>
                    <a:p>
                      <a:endParaRPr lang="en-GB" sz="1800" dirty="0"/>
                    </a:p>
                  </a:txBody>
                  <a:tcPr marL="90989" marR="90989" marT="45494" marB="45494">
                    <a:noFill/>
                  </a:tcPr>
                </a:tc>
                <a:extLst>
                  <a:ext uri="{0D108BD9-81ED-4DB2-BD59-A6C34878D82A}">
                    <a16:rowId xmlns:a16="http://schemas.microsoft.com/office/drawing/2014/main" val="2658098433"/>
                  </a:ext>
                </a:extLst>
              </a:tr>
              <a:tr h="363955">
                <a:tc>
                  <a:txBody>
                    <a:bodyPr/>
                    <a:lstStyle/>
                    <a:p>
                      <a:r>
                        <a:rPr lang="en-GB" altLang="en-US" sz="1600" dirty="0"/>
                        <a:t>It is possible to get dissolved substances back. </a:t>
                      </a:r>
                      <a:endParaRPr lang="en-GB" sz="1600" dirty="0"/>
                    </a:p>
                  </a:txBody>
                  <a:tcPr marL="90989" marR="90989" marT="45494" marB="45494">
                    <a:noFill/>
                  </a:tcPr>
                </a:tc>
                <a:tc>
                  <a:txBody>
                    <a:bodyPr/>
                    <a:lstStyle/>
                    <a:p>
                      <a:endParaRPr lang="en-GB" sz="1800"/>
                    </a:p>
                  </a:txBody>
                  <a:tcPr marL="90989" marR="90989" marT="45494" marB="45494">
                    <a:noFill/>
                  </a:tcPr>
                </a:tc>
                <a:tc>
                  <a:txBody>
                    <a:bodyPr/>
                    <a:lstStyle/>
                    <a:p>
                      <a:endParaRPr lang="en-GB" sz="1800" dirty="0"/>
                    </a:p>
                  </a:txBody>
                  <a:tcPr marL="90989" marR="90989" marT="45494" marB="45494">
                    <a:noFill/>
                  </a:tcPr>
                </a:tc>
                <a:extLst>
                  <a:ext uri="{0D108BD9-81ED-4DB2-BD59-A6C34878D82A}">
                    <a16:rowId xmlns:a16="http://schemas.microsoft.com/office/drawing/2014/main" val="3610149510"/>
                  </a:ext>
                </a:extLst>
              </a:tr>
              <a:tr h="363955">
                <a:tc>
                  <a:txBody>
                    <a:bodyPr/>
                    <a:lstStyle/>
                    <a:p>
                      <a:r>
                        <a:rPr lang="en-GB" altLang="en-US" sz="1600" dirty="0"/>
                        <a:t>The hotter the water, the quicker solids dissolve. </a:t>
                      </a:r>
                      <a:endParaRPr lang="en-GB" sz="1600" dirty="0"/>
                    </a:p>
                  </a:txBody>
                  <a:tcPr marL="90989" marR="90989" marT="45494" marB="45494">
                    <a:noFill/>
                  </a:tcPr>
                </a:tc>
                <a:tc>
                  <a:txBody>
                    <a:bodyPr/>
                    <a:lstStyle/>
                    <a:p>
                      <a:endParaRPr lang="en-GB" sz="1800"/>
                    </a:p>
                  </a:txBody>
                  <a:tcPr marL="90989" marR="90989" marT="45494" marB="45494">
                    <a:noFill/>
                  </a:tcPr>
                </a:tc>
                <a:tc>
                  <a:txBody>
                    <a:bodyPr/>
                    <a:lstStyle/>
                    <a:p>
                      <a:endParaRPr lang="en-GB" sz="1800" dirty="0"/>
                    </a:p>
                  </a:txBody>
                  <a:tcPr marL="90989" marR="90989" marT="45494" marB="45494">
                    <a:noFill/>
                  </a:tcPr>
                </a:tc>
                <a:extLst>
                  <a:ext uri="{0D108BD9-81ED-4DB2-BD59-A6C34878D82A}">
                    <a16:rowId xmlns:a16="http://schemas.microsoft.com/office/drawing/2014/main" val="247162488"/>
                  </a:ext>
                </a:extLst>
              </a:tr>
              <a:tr h="363955">
                <a:tc>
                  <a:txBody>
                    <a:bodyPr/>
                    <a:lstStyle/>
                    <a:p>
                      <a:r>
                        <a:rPr lang="en-GB" altLang="en-US" sz="1600" dirty="0"/>
                        <a:t>The bigger the soluble particle, the faster it dissolves. </a:t>
                      </a:r>
                      <a:endParaRPr lang="en-GB" sz="1600" dirty="0"/>
                    </a:p>
                  </a:txBody>
                  <a:tcPr marL="90989" marR="90989" marT="45494" marB="45494">
                    <a:noFill/>
                  </a:tcPr>
                </a:tc>
                <a:tc>
                  <a:txBody>
                    <a:bodyPr/>
                    <a:lstStyle/>
                    <a:p>
                      <a:endParaRPr lang="en-GB" sz="1800"/>
                    </a:p>
                  </a:txBody>
                  <a:tcPr marL="90989" marR="90989" marT="45494" marB="45494">
                    <a:noFill/>
                  </a:tcPr>
                </a:tc>
                <a:tc>
                  <a:txBody>
                    <a:bodyPr/>
                    <a:lstStyle/>
                    <a:p>
                      <a:endParaRPr lang="en-GB" sz="1800" dirty="0"/>
                    </a:p>
                  </a:txBody>
                  <a:tcPr marL="90989" marR="90989" marT="45494" marB="45494">
                    <a:noFill/>
                  </a:tcPr>
                </a:tc>
                <a:extLst>
                  <a:ext uri="{0D108BD9-81ED-4DB2-BD59-A6C34878D82A}">
                    <a16:rowId xmlns:a16="http://schemas.microsoft.com/office/drawing/2014/main" val="3576379977"/>
                  </a:ext>
                </a:extLst>
              </a:tr>
            </a:tbl>
          </a:graphicData>
        </a:graphic>
      </p:graphicFrame>
      <p:sp>
        <p:nvSpPr>
          <p:cNvPr id="3" name="Title 20"/>
          <p:cNvSpPr txBox="1">
            <a:spLocks/>
          </p:cNvSpPr>
          <p:nvPr/>
        </p:nvSpPr>
        <p:spPr>
          <a:xfrm>
            <a:off x="609595" y="408258"/>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t>Escape the Kitchen – Clue 3</a:t>
            </a:r>
            <a:endParaRPr lang="en-GB" sz="3600" dirty="0">
              <a:latin typeface="+mn-lt"/>
            </a:endParaRPr>
          </a:p>
        </p:txBody>
      </p:sp>
      <p:sp>
        <p:nvSpPr>
          <p:cNvPr id="4" name="Rectangle 3"/>
          <p:cNvSpPr/>
          <p:nvPr/>
        </p:nvSpPr>
        <p:spPr>
          <a:xfrm>
            <a:off x="609595" y="1195651"/>
            <a:ext cx="8019963" cy="553998"/>
          </a:xfrm>
          <a:prstGeom prst="rect">
            <a:avLst/>
          </a:prstGeom>
        </p:spPr>
        <p:txBody>
          <a:bodyPr wrap="square" lIns="0" tIns="0" rIns="0" bIns="0">
            <a:spAutoFit/>
          </a:bodyPr>
          <a:lstStyle/>
          <a:p>
            <a:pPr>
              <a:buFont typeface="Arial" panose="020B0604020202020204" pitchFamily="34" charset="0"/>
              <a:buNone/>
            </a:pPr>
            <a:r>
              <a:rPr lang="en-GB" altLang="en-US" sz="1700" dirty="0"/>
              <a:t>Read these statements about dissolving.</a:t>
            </a:r>
          </a:p>
          <a:p>
            <a:pPr>
              <a:spcBef>
                <a:spcPct val="0"/>
              </a:spcBef>
            </a:pPr>
            <a:endParaRPr lang="en-GB" altLang="en-US" dirty="0"/>
          </a:p>
        </p:txBody>
      </p:sp>
      <p:sp>
        <p:nvSpPr>
          <p:cNvPr id="5" name="Rectangle 4"/>
          <p:cNvSpPr/>
          <p:nvPr/>
        </p:nvSpPr>
        <p:spPr>
          <a:xfrm>
            <a:off x="609595" y="5317376"/>
            <a:ext cx="7659759" cy="1001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70168" y="5452910"/>
            <a:ext cx="6129787" cy="749961"/>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dirty="0">
                <a:solidFill>
                  <a:schemeClr val="bg1"/>
                </a:solidFill>
              </a:rPr>
              <a:t>The third digit of the access code is four.</a:t>
            </a:r>
            <a:endParaRPr lang="en-GB" altLang="en-US" sz="28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538" y="5392635"/>
            <a:ext cx="271834" cy="810236"/>
          </a:xfrm>
          <a:prstGeom prst="rect">
            <a:avLst/>
          </a:prstGeom>
        </p:spPr>
      </p:pic>
      <p:sp>
        <p:nvSpPr>
          <p:cNvPr id="8" name="Rectangle 7"/>
          <p:cNvSpPr/>
          <p:nvPr/>
        </p:nvSpPr>
        <p:spPr>
          <a:xfrm>
            <a:off x="7543935" y="5452910"/>
            <a:ext cx="527872" cy="692241"/>
          </a:xfrm>
          <a:prstGeom prst="rect">
            <a:avLst/>
          </a:prstGeom>
          <a:solidFill>
            <a:schemeClr val="bg1"/>
          </a:solidFill>
          <a:ln>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A8E7"/>
                </a:solidFill>
              </a:rPr>
              <a:t>4</a:t>
            </a:r>
          </a:p>
        </p:txBody>
      </p:sp>
      <p:sp>
        <p:nvSpPr>
          <p:cNvPr id="9" name="Rectangle 8"/>
          <p:cNvSpPr/>
          <p:nvPr/>
        </p:nvSpPr>
        <p:spPr>
          <a:xfrm>
            <a:off x="609595" y="5053491"/>
            <a:ext cx="8019963" cy="261610"/>
          </a:xfrm>
          <a:prstGeom prst="rect">
            <a:avLst/>
          </a:prstGeom>
        </p:spPr>
        <p:txBody>
          <a:bodyPr wrap="square" lIns="0" tIns="0" rIns="0" bIns="0">
            <a:spAutoFit/>
          </a:bodyPr>
          <a:lstStyle/>
          <a:p>
            <a:pPr>
              <a:lnSpc>
                <a:spcPct val="100000"/>
              </a:lnSpc>
              <a:spcBef>
                <a:spcPct val="0"/>
              </a:spcBef>
              <a:buFontTx/>
              <a:buNone/>
            </a:pPr>
            <a:r>
              <a:rPr lang="en-GB" altLang="en-US" sz="1700" dirty="0"/>
              <a:t>There are four true statements.</a:t>
            </a:r>
            <a:endParaRPr lang="en-GB" altLang="en-US" sz="1700" b="1" dirty="0">
              <a:solidFill>
                <a:srgbClr val="00B050"/>
              </a:solidFill>
            </a:endParaRPr>
          </a:p>
        </p:txBody>
      </p:sp>
      <p:sp>
        <p:nvSpPr>
          <p:cNvPr id="12" name="Multiply 11"/>
          <p:cNvSpPr/>
          <p:nvPr/>
        </p:nvSpPr>
        <p:spPr>
          <a:xfrm>
            <a:off x="7959811" y="2783947"/>
            <a:ext cx="411244" cy="425994"/>
          </a:xfrm>
          <a:prstGeom prst="mathMultiply">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561" y="2505259"/>
            <a:ext cx="267622" cy="27868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1925" y="2050613"/>
            <a:ext cx="267622" cy="278688"/>
          </a:xfrm>
          <a:prstGeom prst="rect">
            <a:avLst/>
          </a:prstGeom>
        </p:spPr>
      </p:pic>
      <p:sp>
        <p:nvSpPr>
          <p:cNvPr id="15" name="Multiply 14"/>
          <p:cNvSpPr/>
          <p:nvPr/>
        </p:nvSpPr>
        <p:spPr>
          <a:xfrm>
            <a:off x="7959811" y="3169758"/>
            <a:ext cx="411244" cy="425994"/>
          </a:xfrm>
          <a:prstGeom prst="mathMultiply">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Multiply 15"/>
          <p:cNvSpPr/>
          <p:nvPr/>
        </p:nvSpPr>
        <p:spPr>
          <a:xfrm>
            <a:off x="7959811" y="3539667"/>
            <a:ext cx="411244" cy="425994"/>
          </a:xfrm>
          <a:prstGeom prst="mathMultiply">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1925" y="3965661"/>
            <a:ext cx="267622" cy="278688"/>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561" y="4340853"/>
            <a:ext cx="267622" cy="278688"/>
          </a:xfrm>
          <a:prstGeom prst="rect">
            <a:avLst/>
          </a:prstGeom>
        </p:spPr>
      </p:pic>
      <p:sp>
        <p:nvSpPr>
          <p:cNvPr id="21" name="Multiply 20"/>
          <p:cNvSpPr/>
          <p:nvPr/>
        </p:nvSpPr>
        <p:spPr>
          <a:xfrm>
            <a:off x="7950191" y="4610618"/>
            <a:ext cx="411244" cy="425994"/>
          </a:xfrm>
          <a:prstGeom prst="mathMultiply">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4"/>
          </p:cNvPr>
          <p:cNvSpPr/>
          <p:nvPr/>
        </p:nvSpPr>
        <p:spPr>
          <a:xfrm>
            <a:off x="8472880" y="6627302"/>
            <a:ext cx="671119"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6973727"/>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25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par>
                                <p:cTn id="69" presetID="10" presetClass="entr" presetSubtype="0"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p:bldP spid="5" grpId="0" animBg="1"/>
      <p:bldP spid="6" grpId="0" animBg="1"/>
      <p:bldP spid="8" grpId="0" animBg="1"/>
      <p:bldP spid="9" grpId="0"/>
      <p:bldP spid="12" grpId="0" animBg="1"/>
      <p:bldP spid="15" grpId="0" animBg="1"/>
      <p:bldP spid="16"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002301" y="2248986"/>
            <a:ext cx="6805568" cy="1679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542185" y="3375425"/>
            <a:ext cx="2265684" cy="5530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542184" y="2814488"/>
            <a:ext cx="2265685" cy="5530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542184" y="2251718"/>
            <a:ext cx="2265685" cy="56003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276499" y="2251719"/>
            <a:ext cx="2265685" cy="5549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002301" y="3367244"/>
            <a:ext cx="2265685" cy="561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0"/>
          <p:cNvSpPr txBox="1">
            <a:spLocks/>
          </p:cNvSpPr>
          <p:nvPr/>
        </p:nvSpPr>
        <p:spPr>
          <a:xfrm>
            <a:off x="609595" y="408258"/>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t>Escape the Kitchen – Clue 4</a:t>
            </a:r>
            <a:endParaRPr lang="en-GB" sz="3600" dirty="0">
              <a:latin typeface="+mn-lt"/>
            </a:endParaRPr>
          </a:p>
        </p:txBody>
      </p:sp>
      <p:sp>
        <p:nvSpPr>
          <p:cNvPr id="4" name="Rectangle 3"/>
          <p:cNvSpPr/>
          <p:nvPr/>
        </p:nvSpPr>
        <p:spPr>
          <a:xfrm>
            <a:off x="609595" y="5317376"/>
            <a:ext cx="7659759" cy="1001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70168" y="5452910"/>
            <a:ext cx="6129787" cy="749961"/>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dirty="0">
                <a:solidFill>
                  <a:schemeClr val="bg1"/>
                </a:solidFill>
              </a:rPr>
              <a:t>The fourth digit of the access code is five.</a:t>
            </a:r>
            <a:endParaRPr lang="en-GB" altLang="en-US" sz="2800" b="1"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538" y="5392635"/>
            <a:ext cx="271834" cy="810236"/>
          </a:xfrm>
          <a:prstGeom prst="rect">
            <a:avLst/>
          </a:prstGeom>
        </p:spPr>
      </p:pic>
      <p:sp>
        <p:nvSpPr>
          <p:cNvPr id="7" name="Rectangle 6"/>
          <p:cNvSpPr/>
          <p:nvPr/>
        </p:nvSpPr>
        <p:spPr>
          <a:xfrm>
            <a:off x="7543935" y="5452910"/>
            <a:ext cx="527872" cy="692241"/>
          </a:xfrm>
          <a:prstGeom prst="rect">
            <a:avLst/>
          </a:prstGeom>
          <a:solidFill>
            <a:schemeClr val="bg1"/>
          </a:solidFill>
          <a:ln>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A8E7"/>
                </a:solidFill>
              </a:rPr>
              <a:t>5</a:t>
            </a:r>
          </a:p>
        </p:txBody>
      </p:sp>
      <p:sp>
        <p:nvSpPr>
          <p:cNvPr id="8" name="Rectangle 7"/>
          <p:cNvSpPr/>
          <p:nvPr/>
        </p:nvSpPr>
        <p:spPr>
          <a:xfrm>
            <a:off x="609595" y="1551290"/>
            <a:ext cx="8019963" cy="553998"/>
          </a:xfrm>
          <a:prstGeom prst="rect">
            <a:avLst/>
          </a:prstGeom>
        </p:spPr>
        <p:txBody>
          <a:bodyPr wrap="square" lIns="0" tIns="0" rIns="0" bIns="0">
            <a:spAutoFit/>
          </a:bodyPr>
          <a:lstStyle/>
          <a:p>
            <a:r>
              <a:rPr lang="en-GB" altLang="en-US" dirty="0"/>
              <a:t>Which of these substances will dissolve in water?</a:t>
            </a:r>
          </a:p>
          <a:p>
            <a:pPr>
              <a:spcBef>
                <a:spcPct val="0"/>
              </a:spcBef>
            </a:pPr>
            <a:endParaRPr lang="en-GB" altLang="en-US" dirty="0"/>
          </a:p>
        </p:txBody>
      </p:sp>
      <p:sp>
        <p:nvSpPr>
          <p:cNvPr id="9" name="Rectangle 8"/>
          <p:cNvSpPr/>
          <p:nvPr/>
        </p:nvSpPr>
        <p:spPr>
          <a:xfrm>
            <a:off x="609594" y="4548943"/>
            <a:ext cx="8019963" cy="276999"/>
          </a:xfrm>
          <a:prstGeom prst="rect">
            <a:avLst/>
          </a:prstGeom>
        </p:spPr>
        <p:txBody>
          <a:bodyPr wrap="square" lIns="0" tIns="0" rIns="0" bIns="0">
            <a:spAutoFit/>
          </a:bodyPr>
          <a:lstStyle/>
          <a:p>
            <a:pPr>
              <a:lnSpc>
                <a:spcPct val="100000"/>
              </a:lnSpc>
              <a:spcBef>
                <a:spcPct val="0"/>
              </a:spcBef>
              <a:buFontTx/>
              <a:buNone/>
            </a:pPr>
            <a:r>
              <a:rPr lang="en-GB" altLang="en-US" dirty="0"/>
              <a:t>There are five substances which dissolve in water</a:t>
            </a:r>
            <a:r>
              <a:rPr lang="en-GB" altLang="en-US" sz="1600" dirty="0"/>
              <a:t>.</a:t>
            </a:r>
            <a:endParaRPr lang="en-GB" altLang="en-US" sz="2400" b="1" dirty="0"/>
          </a:p>
        </p:txBody>
      </p:sp>
      <p:graphicFrame>
        <p:nvGraphicFramePr>
          <p:cNvPr id="11" name="Table 10">
            <a:extLst>
              <a:ext uri="{FF2B5EF4-FFF2-40B4-BE49-F238E27FC236}">
                <a16:creationId xmlns:a16="http://schemas.microsoft.com/office/drawing/2014/main" id="{F4E043A6-BB39-42D7-AE78-A42400FBAD4D}"/>
              </a:ext>
            </a:extLst>
          </p:cNvPr>
          <p:cNvGraphicFramePr>
            <a:graphicFrameLocks noGrp="1"/>
          </p:cNvGraphicFramePr>
          <p:nvPr>
            <p:extLst>
              <p:ext uri="{D42A27DB-BD31-4B8C-83A1-F6EECF244321}">
                <p14:modId xmlns:p14="http://schemas.microsoft.com/office/powerpoint/2010/main" val="1705281433"/>
              </p:ext>
            </p:extLst>
          </p:nvPr>
        </p:nvGraphicFramePr>
        <p:xfrm>
          <a:off x="1002301" y="2248986"/>
          <a:ext cx="6805570" cy="1679532"/>
        </p:xfrm>
        <a:graphic>
          <a:graphicData uri="http://schemas.openxmlformats.org/drawingml/2006/table">
            <a:tbl>
              <a:tblPr firstRow="1" firstCol="1" bandRow="1">
                <a:tableStyleId>{D7AC3CCA-C797-4891-BE02-D94E43425B78}</a:tableStyleId>
              </a:tblPr>
              <a:tblGrid>
                <a:gridCol w="2268361">
                  <a:extLst>
                    <a:ext uri="{9D8B030D-6E8A-4147-A177-3AD203B41FA5}">
                      <a16:colId xmlns:a16="http://schemas.microsoft.com/office/drawing/2014/main" val="1445442092"/>
                    </a:ext>
                  </a:extLst>
                </a:gridCol>
                <a:gridCol w="2268361">
                  <a:extLst>
                    <a:ext uri="{9D8B030D-6E8A-4147-A177-3AD203B41FA5}">
                      <a16:colId xmlns:a16="http://schemas.microsoft.com/office/drawing/2014/main" val="367299511"/>
                    </a:ext>
                  </a:extLst>
                </a:gridCol>
                <a:gridCol w="2268848">
                  <a:extLst>
                    <a:ext uri="{9D8B030D-6E8A-4147-A177-3AD203B41FA5}">
                      <a16:colId xmlns:a16="http://schemas.microsoft.com/office/drawing/2014/main" val="4236868736"/>
                    </a:ext>
                  </a:extLst>
                </a:gridCol>
              </a:tblGrid>
              <a:tr h="559844">
                <a:tc>
                  <a:txBody>
                    <a:bodyPr/>
                    <a:lstStyle/>
                    <a:p>
                      <a:pPr algn="ctr">
                        <a:lnSpc>
                          <a:spcPct val="150000"/>
                        </a:lnSpc>
                        <a:spcAft>
                          <a:spcPts val="0"/>
                        </a:spcAft>
                      </a:pPr>
                      <a:r>
                        <a:rPr lang="en-GB" sz="1800" b="0" dirty="0">
                          <a:effectLst/>
                        </a:rPr>
                        <a:t>flour</a:t>
                      </a:r>
                      <a:endParaRPr lang="en-GB" sz="10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06" marR="63206" marT="0" marB="0">
                    <a:noFill/>
                  </a:tcPr>
                </a:tc>
                <a:tc>
                  <a:txBody>
                    <a:bodyPr/>
                    <a:lstStyle/>
                    <a:p>
                      <a:pPr algn="ctr">
                        <a:lnSpc>
                          <a:spcPct val="150000"/>
                        </a:lnSpc>
                        <a:spcAft>
                          <a:spcPts val="0"/>
                        </a:spcAft>
                      </a:pPr>
                      <a:r>
                        <a:rPr lang="en-GB" sz="1800" b="0" dirty="0">
                          <a:effectLst/>
                        </a:rPr>
                        <a:t>sugar</a:t>
                      </a:r>
                      <a:endParaRPr lang="en-GB" sz="105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06" marR="63206" marT="0" marB="0">
                    <a:noFill/>
                  </a:tcPr>
                </a:tc>
                <a:tc>
                  <a:txBody>
                    <a:bodyPr/>
                    <a:lstStyle/>
                    <a:p>
                      <a:pPr algn="ctr">
                        <a:lnSpc>
                          <a:spcPct val="150000"/>
                        </a:lnSpc>
                        <a:spcAft>
                          <a:spcPts val="0"/>
                        </a:spcAft>
                      </a:pPr>
                      <a:r>
                        <a:rPr lang="en-GB" sz="1800" b="0" dirty="0">
                          <a:effectLst/>
                        </a:rPr>
                        <a:t>salt</a:t>
                      </a:r>
                      <a:endParaRPr lang="en-GB" sz="105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06" marR="63206" marT="0" marB="0">
                    <a:noFill/>
                  </a:tcPr>
                </a:tc>
                <a:extLst>
                  <a:ext uri="{0D108BD9-81ED-4DB2-BD59-A6C34878D82A}">
                    <a16:rowId xmlns:a16="http://schemas.microsoft.com/office/drawing/2014/main" val="3291055006"/>
                  </a:ext>
                </a:extLst>
              </a:tr>
              <a:tr h="559844">
                <a:tc>
                  <a:txBody>
                    <a:bodyPr/>
                    <a:lstStyle/>
                    <a:p>
                      <a:pPr algn="ctr">
                        <a:lnSpc>
                          <a:spcPct val="150000"/>
                        </a:lnSpc>
                        <a:spcAft>
                          <a:spcPts val="0"/>
                        </a:spcAft>
                      </a:pPr>
                      <a:r>
                        <a:rPr lang="en-GB" sz="1800" b="0" dirty="0">
                          <a:effectLst/>
                        </a:rPr>
                        <a:t>sand</a:t>
                      </a:r>
                      <a:endParaRPr lang="en-GB" sz="10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06" marR="63206" marT="0" marB="0">
                    <a:noFill/>
                  </a:tcPr>
                </a:tc>
                <a:tc>
                  <a:txBody>
                    <a:bodyPr/>
                    <a:lstStyle/>
                    <a:p>
                      <a:pPr algn="ctr">
                        <a:lnSpc>
                          <a:spcPct val="150000"/>
                        </a:lnSpc>
                        <a:spcAft>
                          <a:spcPts val="0"/>
                        </a:spcAft>
                      </a:pPr>
                      <a:r>
                        <a:rPr lang="en-GB" sz="1800" b="0" dirty="0">
                          <a:effectLst/>
                        </a:rPr>
                        <a:t>rice</a:t>
                      </a:r>
                      <a:endParaRPr lang="en-GB" sz="10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06" marR="63206" marT="0" marB="0">
                    <a:noFill/>
                  </a:tcPr>
                </a:tc>
                <a:tc>
                  <a:txBody>
                    <a:bodyPr/>
                    <a:lstStyle/>
                    <a:p>
                      <a:pPr algn="ctr">
                        <a:lnSpc>
                          <a:spcPct val="150000"/>
                        </a:lnSpc>
                        <a:spcAft>
                          <a:spcPts val="0"/>
                        </a:spcAft>
                      </a:pPr>
                      <a:r>
                        <a:rPr lang="en-GB" sz="1800" b="0" dirty="0">
                          <a:effectLst/>
                        </a:rPr>
                        <a:t>coffee granules</a:t>
                      </a:r>
                      <a:endParaRPr lang="en-GB" sz="105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06" marR="63206" marT="0" marB="0">
                    <a:noFill/>
                  </a:tcPr>
                </a:tc>
                <a:extLst>
                  <a:ext uri="{0D108BD9-81ED-4DB2-BD59-A6C34878D82A}">
                    <a16:rowId xmlns:a16="http://schemas.microsoft.com/office/drawing/2014/main" val="2602947029"/>
                  </a:ext>
                </a:extLst>
              </a:tr>
              <a:tr h="559844">
                <a:tc>
                  <a:txBody>
                    <a:bodyPr/>
                    <a:lstStyle/>
                    <a:p>
                      <a:pPr algn="ctr">
                        <a:lnSpc>
                          <a:spcPct val="150000"/>
                        </a:lnSpc>
                        <a:spcAft>
                          <a:spcPts val="0"/>
                        </a:spcAft>
                      </a:pPr>
                      <a:r>
                        <a:rPr lang="en-GB" sz="1800" b="0" dirty="0">
                          <a:effectLst/>
                        </a:rPr>
                        <a:t>gravy powder </a:t>
                      </a:r>
                      <a:endParaRPr lang="en-GB" sz="105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06" marR="63206" marT="0" marB="0">
                    <a:noFill/>
                  </a:tcPr>
                </a:tc>
                <a:tc>
                  <a:txBody>
                    <a:bodyPr/>
                    <a:lstStyle/>
                    <a:p>
                      <a:pPr algn="ctr">
                        <a:lnSpc>
                          <a:spcPct val="150000"/>
                        </a:lnSpc>
                        <a:spcAft>
                          <a:spcPts val="0"/>
                        </a:spcAft>
                      </a:pPr>
                      <a:r>
                        <a:rPr lang="en-GB" sz="1800" b="0" dirty="0">
                          <a:effectLst/>
                        </a:rPr>
                        <a:t>pepper</a:t>
                      </a:r>
                      <a:endParaRPr lang="en-GB" sz="10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06" marR="63206" marT="0" marB="0">
                    <a:noFill/>
                  </a:tcPr>
                </a:tc>
                <a:tc>
                  <a:txBody>
                    <a:bodyPr/>
                    <a:lstStyle/>
                    <a:p>
                      <a:pPr algn="ctr">
                        <a:lnSpc>
                          <a:spcPct val="150000"/>
                        </a:lnSpc>
                        <a:spcAft>
                          <a:spcPts val="0"/>
                        </a:spcAft>
                      </a:pPr>
                      <a:r>
                        <a:rPr lang="en-GB" sz="1800" b="0" dirty="0">
                          <a:effectLst/>
                        </a:rPr>
                        <a:t>jelly</a:t>
                      </a:r>
                      <a:endParaRPr lang="en-GB" sz="105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06" marR="63206" marT="0" marB="0">
                    <a:noFill/>
                  </a:tcPr>
                </a:tc>
                <a:extLst>
                  <a:ext uri="{0D108BD9-81ED-4DB2-BD59-A6C34878D82A}">
                    <a16:rowId xmlns:a16="http://schemas.microsoft.com/office/drawing/2014/main" val="408921763"/>
                  </a:ext>
                </a:extLst>
              </a:tr>
            </a:tbl>
          </a:graphicData>
        </a:graphic>
      </p:graphicFrame>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1455" y="3456669"/>
            <a:ext cx="904360" cy="144954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827">
            <a:off x="6051002" y="4192033"/>
            <a:ext cx="2000249" cy="861828"/>
          </a:xfrm>
          <a:prstGeom prst="rect">
            <a:avLst/>
          </a:prstGeom>
        </p:spPr>
      </p:pic>
      <p:sp>
        <p:nvSpPr>
          <p:cNvPr id="20" name="Rectangle 19">
            <a:hlinkClick r:id="rId5"/>
          </p:cNvPr>
          <p:cNvSpPr/>
          <p:nvPr/>
        </p:nvSpPr>
        <p:spPr>
          <a:xfrm>
            <a:off x="8472880" y="6627302"/>
            <a:ext cx="671119"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5646351"/>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par>
                                <p:cTn id="56" presetID="10"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P spid="16" grpId="0" animBg="1"/>
      <p:bldP spid="15" grpId="0" animBg="1"/>
      <p:bldP spid="14" grpId="0" animBg="1"/>
      <p:bldP spid="4" grpId="0" animBg="1"/>
      <p:bldP spid="5" grpId="0" animBg="1"/>
      <p:bldP spid="7" grpId="0" animBg="1"/>
      <p:bldP spid="8" grpId="0"/>
      <p:bldP spid="9"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328</TotalTime>
  <Words>1190</Words>
  <Application>Microsoft Office PowerPoint</Application>
  <PresentationFormat>On-screen Show (4:3)</PresentationFormat>
  <Paragraphs>258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Sassoon Infant Rg</vt:lpstr>
      <vt:lpstr>Times New Roman</vt:lpstr>
      <vt:lpstr>Twinkl</vt:lpstr>
      <vt:lpstr>Calibri</vt:lpstr>
      <vt:lpstr>Office Theme</vt:lpstr>
      <vt:lpstr>PowerPoint Presentation</vt:lpstr>
      <vt:lpstr>Escape the Kitchen</vt:lpstr>
      <vt:lpstr>Escape the Kitchen</vt:lpstr>
      <vt:lpstr>Escape the Kitchen</vt:lpstr>
      <vt:lpstr>Escape the Kitchen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Escape the Kitchen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Shannon Andrews</cp:lastModifiedBy>
  <cp:revision>34</cp:revision>
  <dcterms:created xsi:type="dcterms:W3CDTF">2019-11-13T12:09:18Z</dcterms:created>
  <dcterms:modified xsi:type="dcterms:W3CDTF">2019-12-23T15:34:29Z</dcterms:modified>
</cp:coreProperties>
</file>