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0"/>
  </p:notesMasterIdLst>
  <p:handoutMasterIdLst>
    <p:handoutMasterId r:id="rId31"/>
  </p:handoutMasterIdLst>
  <p:sldIdLst>
    <p:sldId id="305" r:id="rId2"/>
    <p:sldId id="258" r:id="rId3"/>
    <p:sldId id="263" r:id="rId4"/>
    <p:sldId id="264" r:id="rId5"/>
    <p:sldId id="294" r:id="rId6"/>
    <p:sldId id="309" r:id="rId7"/>
    <p:sldId id="310" r:id="rId8"/>
    <p:sldId id="289" r:id="rId9"/>
    <p:sldId id="295" r:id="rId10"/>
    <p:sldId id="321" r:id="rId11"/>
    <p:sldId id="313" r:id="rId12"/>
    <p:sldId id="290" r:id="rId13"/>
    <p:sldId id="296" r:id="rId14"/>
    <p:sldId id="314" r:id="rId15"/>
    <p:sldId id="315" r:id="rId16"/>
    <p:sldId id="316" r:id="rId17"/>
    <p:sldId id="306" r:id="rId18"/>
    <p:sldId id="291" r:id="rId19"/>
    <p:sldId id="297" r:id="rId20"/>
    <p:sldId id="322" r:id="rId21"/>
    <p:sldId id="298" r:id="rId22"/>
    <p:sldId id="324" r:id="rId23"/>
    <p:sldId id="292" r:id="rId24"/>
    <p:sldId id="317" r:id="rId25"/>
    <p:sldId id="293" r:id="rId26"/>
    <p:sldId id="323" r:id="rId27"/>
    <p:sldId id="288" r:id="rId28"/>
    <p:sldId id="267" r:id="rId29"/>
  </p:sldIdLst>
  <p:sldSz cx="9144000" cy="6858000" type="screen4x3"/>
  <p:notesSz cx="6858000" cy="9144000"/>
  <p:embeddedFontLst>
    <p:embeddedFont>
      <p:font typeface="Roboto" panose="02000000000000000000" pitchFamily="2" charset="0"/>
      <p:regular r:id="rId32"/>
      <p:bold r:id="rId33"/>
      <p:italic r:id="rId34"/>
      <p:boldItalic r:id="rId35"/>
    </p:embeddedFont>
    <p:embeddedFont>
      <p:font typeface="Twinkl" pitchFamily="2" charset="0"/>
      <p:regular r:id="rId36"/>
      <p:bold r:id="rId37"/>
    </p:embeddedFont>
    <p:embeddedFont>
      <p:font typeface="Twinkl SemiBold" pitchFamily="2" charset="0"/>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B7BC"/>
    <a:srgbClr val="7868AC"/>
    <a:srgbClr val="CC4794"/>
    <a:srgbClr val="01407D"/>
    <a:srgbClr val="ED73AA"/>
    <a:srgbClr val="E6E6E6"/>
    <a:srgbClr val="E5C800"/>
    <a:srgbClr val="CA095B"/>
    <a:srgbClr val="B9B8B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howGuides="1">
      <p:cViewPr varScale="1">
        <p:scale>
          <a:sx n="114" d="100"/>
          <a:sy n="114" d="100"/>
        </p:scale>
        <p:origin x="1506" y="10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Roboto" panose="02000000000000000000" pitchFamily="2"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latin typeface="Roboto" panose="02000000000000000000" pitchFamily="2" charset="0"/>
              </a:rPr>
              <a:t>16/04/2020</a:t>
            </a:fld>
            <a:endParaRPr lang="en-GB" dirty="0">
              <a:latin typeface="Roboto" panose="02000000000000000000" pitchFamily="2"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Roboto" panose="020000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latin typeface="Roboto" panose="02000000000000000000" pitchFamily="2" charset="0"/>
              </a:rPr>
              <a:t>‹#›</a:t>
            </a:fld>
            <a:endParaRPr lang="en-GB" dirty="0">
              <a:latin typeface="Roboto" panose="02000000000000000000" pitchFamily="2" charset="0"/>
            </a:endParaRPr>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3D02C5D1-7818-41B5-ABAD-5E4B38A5388F}" type="datetimeFigureOut">
              <a:rPr lang="en-GB" smtClean="0"/>
              <a:pPr/>
              <a:t>16/04/2020</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FA521341-850D-40E1-BB3D-87946DC9B06D}" type="slidenum">
              <a:rPr lang="en-GB" smtClean="0"/>
              <a:pPr/>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Unit 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510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359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7" r:id="rId3"/>
    <p:sldLayoutId id="2147483662" r:id="rId4"/>
    <p:sldLayoutId id="2147483663" r:id="rId5"/>
    <p:sldLayoutId id="2147483666" r:id="rId6"/>
    <p:sldLayoutId id="2147483669"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slide" Target="slide23.xml"/><Relationship Id="rId5" Type="http://schemas.openxmlformats.org/officeDocument/2006/relationships/slide" Target="slide18.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51423"/>
            <a:ext cx="9144000" cy="612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 name="Straight Connector 2"/>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60566" y="6472742"/>
            <a:ext cx="5022865" cy="207749"/>
          </a:xfrm>
          <a:prstGeom prst="rect">
            <a:avLst/>
          </a:prstGeom>
          <a:noFill/>
        </p:spPr>
        <p:txBody>
          <a:bodyPr wrap="square" lIns="0" tIns="0" rIns="0" bIns="0" rtlCol="0" anchor="ctr" anchorCtr="1">
            <a:noAutofit/>
          </a:bodyPr>
          <a:lstStyle/>
          <a:p>
            <a:pPr algn="ctr">
              <a:lnSpc>
                <a:spcPct val="107000"/>
              </a:lnSpc>
              <a:spcAft>
                <a:spcPts val="0"/>
              </a:spcAft>
            </a:pPr>
            <a:r>
              <a:rPr lang="en-GB" sz="800" b="1" dirty="0">
                <a:solidFill>
                  <a:srgbClr val="FFFFFF"/>
                </a:solidFill>
                <a:latin typeface="Roboto" panose="02000000000000000000" pitchFamily="2" charset="0"/>
                <a:ea typeface="Calibri" panose="020F0502020204030204" pitchFamily="34" charset="0"/>
                <a:cs typeface="Arial" panose="020B0604020202020204" pitchFamily="34" charset="0"/>
              </a:rPr>
              <a:t>PSHE and Citizenship </a:t>
            </a:r>
            <a:r>
              <a:rPr lang="en-GB" sz="800" dirty="0">
                <a:solidFill>
                  <a:srgbClr val="FFFFFF"/>
                </a:solidFill>
                <a:latin typeface="Roboto" panose="02000000000000000000" pitchFamily="2" charset="0"/>
                <a:ea typeface="Calibri" panose="020F0502020204030204" pitchFamily="34" charset="0"/>
                <a:cs typeface="Arial" panose="020B0604020202020204" pitchFamily="34" charset="0"/>
              </a:rPr>
              <a:t>| Age 9-11 | Home Learning | Health and Wellbeing | Looking After Your Wellbeing</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4823" y="1051093"/>
            <a:ext cx="1614353" cy="934372"/>
          </a:xfrm>
          <a:prstGeom prst="rect">
            <a:avLst/>
          </a:prstGeom>
        </p:spPr>
      </p:pic>
      <p:sp>
        <p:nvSpPr>
          <p:cNvPr id="6" name="Text Placeholder 16"/>
          <p:cNvSpPr txBox="1">
            <a:spLocks/>
          </p:cNvSpPr>
          <p:nvPr/>
        </p:nvSpPr>
        <p:spPr>
          <a:xfrm>
            <a:off x="971600" y="3199950"/>
            <a:ext cx="7200800" cy="543989"/>
          </a:xfrm>
          <a:prstGeom prst="roundRect">
            <a:avLst>
              <a:gd name="adj" fmla="val 2585"/>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latin typeface="Roboto" panose="02000000000000000000" pitchFamily="2" charset="0"/>
                <a:cs typeface="Arial" panose="020B0604020202020204" pitchFamily="34" charset="0"/>
              </a:rPr>
              <a:t>Health and Wellbeing | Looking After Your Wellbeing</a:t>
            </a:r>
          </a:p>
        </p:txBody>
      </p:sp>
      <p:sp>
        <p:nvSpPr>
          <p:cNvPr id="7" name="Title 17"/>
          <p:cNvSpPr txBox="1">
            <a:spLocks/>
          </p:cNvSpPr>
          <p:nvPr/>
        </p:nvSpPr>
        <p:spPr>
          <a:xfrm>
            <a:off x="755650" y="2359034"/>
            <a:ext cx="7632700" cy="655294"/>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5400" dirty="0">
                <a:solidFill>
                  <a:schemeClr val="bg1"/>
                </a:solidFill>
                <a:latin typeface="Roboto" panose="02000000000000000000" pitchFamily="2" charset="0"/>
                <a:cs typeface="Arial" panose="020B0604020202020204" pitchFamily="34" charset="0"/>
              </a:rPr>
              <a:t>PSHE and Citizenship</a:t>
            </a:r>
          </a:p>
        </p:txBody>
      </p:sp>
    </p:spTree>
    <p:extLst>
      <p:ext uri="{BB962C8B-B14F-4D97-AF65-F5344CB8AC3E}">
        <p14:creationId xmlns:p14="http://schemas.microsoft.com/office/powerpoint/2010/main" val="1407606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Be Kind</a:t>
            </a:r>
          </a:p>
        </p:txBody>
      </p:sp>
      <p:sp>
        <p:nvSpPr>
          <p:cNvPr id="6" name="TextBox 5">
            <a:extLst>
              <a:ext uri="{FF2B5EF4-FFF2-40B4-BE49-F238E27FC236}">
                <a16:creationId xmlns:a16="http://schemas.microsoft.com/office/drawing/2014/main" id="{AF777C9D-AFFE-4EA7-9725-6AA95DDF49ED}"/>
              </a:ext>
            </a:extLst>
          </p:cNvPr>
          <p:cNvSpPr txBox="1"/>
          <p:nvPr/>
        </p:nvSpPr>
        <p:spPr>
          <a:xfrm>
            <a:off x="761233" y="1473201"/>
            <a:ext cx="7627744" cy="1477328"/>
          </a:xfrm>
          <a:prstGeom prst="rect">
            <a:avLst/>
          </a:prstGeom>
          <a:noFill/>
        </p:spPr>
        <p:txBody>
          <a:bodyPr wrap="square" rtlCol="0">
            <a:spAutoFit/>
          </a:bodyPr>
          <a:lstStyle/>
          <a:p>
            <a:r>
              <a:rPr lang="en-GB" dirty="0"/>
              <a:t>When deciding how to react and respond to other people, it is important to understand why they are behaving in a certain way, as well as their emotions or situation. This understanding can help you decide how to interpret their behaviour and words but also how to forgive and be kind, if necessary.</a:t>
            </a:r>
          </a:p>
        </p:txBody>
      </p:sp>
      <p:pic>
        <p:nvPicPr>
          <p:cNvPr id="10" name="Picture 9" descr="A close up of a mask&#10;&#10;Description automatically generated">
            <a:extLst>
              <a:ext uri="{FF2B5EF4-FFF2-40B4-BE49-F238E27FC236}">
                <a16:creationId xmlns:a16="http://schemas.microsoft.com/office/drawing/2014/main" id="{EDBB77A5-B5EA-4A28-A996-C73F3B9278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7021" t="-4379" r="-27141"/>
          <a:stretch/>
        </p:blipFill>
        <p:spPr>
          <a:xfrm>
            <a:off x="3143836" y="2957593"/>
            <a:ext cx="2881266" cy="2775663"/>
          </a:xfrm>
          <a:prstGeom prst="ellipse">
            <a:avLst/>
          </a:prstGeom>
          <a:solidFill>
            <a:srgbClr val="FFEDAA"/>
          </a:solidFill>
          <a:ln w="38100">
            <a:solidFill>
              <a:srgbClr val="FFE000"/>
            </a:solidFill>
          </a:ln>
        </p:spPr>
      </p:pic>
      <p:pic>
        <p:nvPicPr>
          <p:cNvPr id="11" name="Picture 10">
            <a:extLst>
              <a:ext uri="{FF2B5EF4-FFF2-40B4-BE49-F238E27FC236}">
                <a16:creationId xmlns:a16="http://schemas.microsoft.com/office/drawing/2014/main" id="{AA96C873-9231-468B-A2C4-7AEB062047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7932" t="-4291" r="-28398"/>
          <a:stretch/>
        </p:blipFill>
        <p:spPr>
          <a:xfrm>
            <a:off x="3143836" y="2965202"/>
            <a:ext cx="2881266" cy="2760445"/>
          </a:xfrm>
          <a:prstGeom prst="ellipse">
            <a:avLst/>
          </a:prstGeom>
          <a:solidFill>
            <a:srgbClr val="FFEDAA"/>
          </a:solidFill>
          <a:ln w="38100">
            <a:solidFill>
              <a:srgbClr val="FFE000"/>
            </a:solidFill>
          </a:ln>
        </p:spPr>
      </p:pic>
      <p:pic>
        <p:nvPicPr>
          <p:cNvPr id="12" name="Picture 11">
            <a:extLst>
              <a:ext uri="{FF2B5EF4-FFF2-40B4-BE49-F238E27FC236}">
                <a16:creationId xmlns:a16="http://schemas.microsoft.com/office/drawing/2014/main" id="{C2057931-8747-453E-A6E8-D563725D4A4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7305" t="-4315" r="-29177"/>
          <a:stretch/>
        </p:blipFill>
        <p:spPr>
          <a:xfrm>
            <a:off x="3143836" y="2965202"/>
            <a:ext cx="2881266" cy="2760445"/>
          </a:xfrm>
          <a:prstGeom prst="ellipse">
            <a:avLst/>
          </a:prstGeom>
          <a:solidFill>
            <a:srgbClr val="FFEDAA"/>
          </a:solidFill>
          <a:ln w="38100">
            <a:solidFill>
              <a:srgbClr val="FFE000"/>
            </a:solidFill>
          </a:ln>
        </p:spPr>
      </p:pic>
      <p:sp>
        <p:nvSpPr>
          <p:cNvPr id="9" name="TextBox 8">
            <a:extLst>
              <a:ext uri="{FF2B5EF4-FFF2-40B4-BE49-F238E27FC236}">
                <a16:creationId xmlns:a16="http://schemas.microsoft.com/office/drawing/2014/main" id="{5948FA47-3CC8-4A21-A57C-FE41C1ADDB25}"/>
              </a:ext>
            </a:extLst>
          </p:cNvPr>
          <p:cNvSpPr txBox="1"/>
          <p:nvPr/>
        </p:nvSpPr>
        <p:spPr>
          <a:xfrm>
            <a:off x="755576" y="5445224"/>
            <a:ext cx="7627744" cy="646331"/>
          </a:xfrm>
          <a:prstGeom prst="rect">
            <a:avLst/>
          </a:prstGeom>
          <a:solidFill>
            <a:srgbClr val="FFE000"/>
          </a:solidFill>
        </p:spPr>
        <p:txBody>
          <a:bodyPr wrap="square" rtlCol="0">
            <a:spAutoFit/>
          </a:bodyPr>
          <a:lstStyle/>
          <a:p>
            <a:pPr algn="ctr"/>
            <a:r>
              <a:rPr lang="en-GB" dirty="0"/>
              <a:t>It is also important to have the same patience and understanding </a:t>
            </a:r>
            <a:br>
              <a:rPr lang="en-GB" dirty="0"/>
            </a:br>
            <a:r>
              <a:rPr lang="en-GB" dirty="0"/>
              <a:t>with yourself. </a:t>
            </a:r>
          </a:p>
        </p:txBody>
      </p:sp>
      <p:sp>
        <p:nvSpPr>
          <p:cNvPr id="3" name="Cloud 2">
            <a:extLst>
              <a:ext uri="{FF2B5EF4-FFF2-40B4-BE49-F238E27FC236}">
                <a16:creationId xmlns:a16="http://schemas.microsoft.com/office/drawing/2014/main" id="{4DCF1C1A-6323-4C93-A999-568881AC5302}"/>
              </a:ext>
            </a:extLst>
          </p:cNvPr>
          <p:cNvSpPr/>
          <p:nvPr/>
        </p:nvSpPr>
        <p:spPr>
          <a:xfrm>
            <a:off x="5621525" y="2812836"/>
            <a:ext cx="2761242" cy="2263998"/>
          </a:xfrm>
          <a:prstGeom prst="cloud">
            <a:avLst/>
          </a:prstGeom>
          <a:solidFill>
            <a:srgbClr val="FFFFFF"/>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How could you show yourself some kindness?</a:t>
            </a:r>
          </a:p>
        </p:txBody>
      </p:sp>
    </p:spTree>
    <p:extLst>
      <p:ext uri="{BB962C8B-B14F-4D97-AF65-F5344CB8AC3E}">
        <p14:creationId xmlns:p14="http://schemas.microsoft.com/office/powerpoint/2010/main" val="379015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anim calcmode="lin" valueType="num">
                                      <p:cBhvr>
                                        <p:cTn id="32" dur="500" fill="hold"/>
                                        <p:tgtEl>
                                          <p:spTgt spid="3"/>
                                        </p:tgtEl>
                                        <p:attrNameLst>
                                          <p:attrName>ppt_x</p:attrName>
                                        </p:attrNameLst>
                                      </p:cBhvr>
                                      <p:tavLst>
                                        <p:tav tm="0">
                                          <p:val>
                                            <p:strVal val="#ppt_x"/>
                                          </p:val>
                                        </p:tav>
                                        <p:tav tm="100000">
                                          <p:val>
                                            <p:strVal val="#ppt_x"/>
                                          </p:val>
                                        </p:tav>
                                      </p:tavLst>
                                    </p:anim>
                                    <p:anim calcmode="lin" valueType="num">
                                      <p:cBhvr>
                                        <p:cTn id="3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27E9-43F9-46D3-B40A-1D99BBFE6C6E}"/>
              </a:ext>
            </a:extLst>
          </p:cNvPr>
          <p:cNvSpPr>
            <a:spLocks noGrp="1"/>
          </p:cNvSpPr>
          <p:nvPr>
            <p:ph type="title"/>
          </p:nvPr>
        </p:nvSpPr>
        <p:spPr/>
        <p:txBody>
          <a:bodyPr/>
          <a:lstStyle/>
          <a:p>
            <a:r>
              <a:rPr lang="en-GB" dirty="0">
                <a:latin typeface="Twinkl" pitchFamily="2" charset="0"/>
              </a:rPr>
              <a:t>Connect with Others</a:t>
            </a:r>
          </a:p>
        </p:txBody>
      </p:sp>
      <p:sp>
        <p:nvSpPr>
          <p:cNvPr id="3" name="TextBox 2">
            <a:extLst>
              <a:ext uri="{FF2B5EF4-FFF2-40B4-BE49-F238E27FC236}">
                <a16:creationId xmlns:a16="http://schemas.microsoft.com/office/drawing/2014/main" id="{CB805527-8F45-4E92-B96B-BCAF5AE16B60}"/>
              </a:ext>
            </a:extLst>
          </p:cNvPr>
          <p:cNvSpPr txBox="1"/>
          <p:nvPr/>
        </p:nvSpPr>
        <p:spPr>
          <a:xfrm>
            <a:off x="755650" y="1484784"/>
            <a:ext cx="7632700" cy="1477328"/>
          </a:xfrm>
          <a:prstGeom prst="rect">
            <a:avLst/>
          </a:prstGeom>
          <a:noFill/>
        </p:spPr>
        <p:txBody>
          <a:bodyPr wrap="square" rtlCol="0">
            <a:spAutoFit/>
          </a:bodyPr>
          <a:lstStyle/>
          <a:p>
            <a:pPr lvl="0" algn="ctr"/>
            <a:r>
              <a:rPr lang="en-GB" dirty="0"/>
              <a:t>An important part of wellbeing is being connected with other people. This is called a support network. You will be part of other people’s support networks, where you will support their wellbeing, and other people will be in your support network. This might include family, friends, teachers at school and members of the community. </a:t>
            </a:r>
            <a:endParaRPr lang="en-GB" dirty="0">
              <a:highlight>
                <a:srgbClr val="FFFF00"/>
              </a:highlight>
            </a:endParaRPr>
          </a:p>
        </p:txBody>
      </p:sp>
      <p:pic>
        <p:nvPicPr>
          <p:cNvPr id="5" name="Picture 4" descr="A group of people posing for the camera&#10;&#10;Description automatically generated">
            <a:extLst>
              <a:ext uri="{FF2B5EF4-FFF2-40B4-BE49-F238E27FC236}">
                <a16:creationId xmlns:a16="http://schemas.microsoft.com/office/drawing/2014/main" id="{E122AE54-3A8D-465B-A76C-B8B0BE26F5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27784" y="2943226"/>
            <a:ext cx="3888432" cy="3313116"/>
          </a:xfrm>
          <a:prstGeom prst="rect">
            <a:avLst/>
          </a:prstGeom>
        </p:spPr>
      </p:pic>
      <p:sp>
        <p:nvSpPr>
          <p:cNvPr id="6" name="TextBox 5">
            <a:extLst>
              <a:ext uri="{FF2B5EF4-FFF2-40B4-BE49-F238E27FC236}">
                <a16:creationId xmlns:a16="http://schemas.microsoft.com/office/drawing/2014/main" id="{7566266C-2BE8-4C34-9540-203825BD54BF}"/>
              </a:ext>
            </a:extLst>
          </p:cNvPr>
          <p:cNvSpPr txBox="1"/>
          <p:nvPr/>
        </p:nvSpPr>
        <p:spPr>
          <a:xfrm>
            <a:off x="755576" y="1628800"/>
            <a:ext cx="7632774" cy="646331"/>
          </a:xfrm>
          <a:prstGeom prst="rect">
            <a:avLst/>
          </a:prstGeom>
          <a:noFill/>
        </p:spPr>
        <p:txBody>
          <a:bodyPr wrap="square" rtlCol="0">
            <a:spAutoFit/>
          </a:bodyPr>
          <a:lstStyle/>
          <a:p>
            <a:pPr lvl="0"/>
            <a:r>
              <a:rPr lang="en-GB" dirty="0"/>
              <a:t>If you are having difficulties with your wellbeing, it is really important to reach out and connect with someone in your support network. </a:t>
            </a:r>
          </a:p>
        </p:txBody>
      </p:sp>
      <p:pic>
        <p:nvPicPr>
          <p:cNvPr id="7" name="Picture 6">
            <a:extLst>
              <a:ext uri="{FF2B5EF4-FFF2-40B4-BE49-F238E27FC236}">
                <a16:creationId xmlns:a16="http://schemas.microsoft.com/office/drawing/2014/main" id="{4003EFF6-7FAF-43CB-BD1C-75EA604A7C0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247484" y="2780928"/>
            <a:ext cx="4096194" cy="3598177"/>
          </a:xfrm>
          <a:prstGeom prst="rect">
            <a:avLst/>
          </a:prstGeom>
        </p:spPr>
      </p:pic>
      <p:sp>
        <p:nvSpPr>
          <p:cNvPr id="8" name="TextBox 7">
            <a:extLst>
              <a:ext uri="{FF2B5EF4-FFF2-40B4-BE49-F238E27FC236}">
                <a16:creationId xmlns:a16="http://schemas.microsoft.com/office/drawing/2014/main" id="{190B11EF-702C-48FD-BA27-EB4582DA1DE5}"/>
              </a:ext>
            </a:extLst>
          </p:cNvPr>
          <p:cNvSpPr txBox="1"/>
          <p:nvPr/>
        </p:nvSpPr>
        <p:spPr>
          <a:xfrm>
            <a:off x="755650" y="2852936"/>
            <a:ext cx="3528318" cy="2862322"/>
          </a:xfrm>
          <a:prstGeom prst="rect">
            <a:avLst/>
          </a:prstGeom>
          <a:noFill/>
        </p:spPr>
        <p:txBody>
          <a:bodyPr wrap="square" rtlCol="0">
            <a:spAutoFit/>
          </a:bodyPr>
          <a:lstStyle/>
          <a:p>
            <a:pPr lvl="0"/>
            <a:r>
              <a:rPr lang="en-GB" dirty="0"/>
              <a:t>This might be through face-to-face interactions or, if this is not possible or you’d prefer it a different way, it could be through letters, messaging, telephone calls, video calls or playing games together on the Internet (always check with your parents or carers first if you want to go online).</a:t>
            </a:r>
          </a:p>
        </p:txBody>
      </p:sp>
      <p:pic>
        <p:nvPicPr>
          <p:cNvPr id="10" name="Picture 9" descr="A person posing for the camera&#10;&#10;Description automatically generated">
            <a:extLst>
              <a:ext uri="{FF2B5EF4-FFF2-40B4-BE49-F238E27FC236}">
                <a16:creationId xmlns:a16="http://schemas.microsoft.com/office/drawing/2014/main" id="{B30C4967-2927-4DA0-BE5C-D3E5A7E1FA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39952" y="3217349"/>
            <a:ext cx="4321297" cy="2829832"/>
          </a:xfrm>
          <a:prstGeom prst="rect">
            <a:avLst/>
          </a:prstGeom>
        </p:spPr>
      </p:pic>
      <p:pic>
        <p:nvPicPr>
          <p:cNvPr id="12" name="Picture 11" descr="A picture containing shirt&#10;&#10;Description automatically generated">
            <a:extLst>
              <a:ext uri="{FF2B5EF4-FFF2-40B4-BE49-F238E27FC236}">
                <a16:creationId xmlns:a16="http://schemas.microsoft.com/office/drawing/2014/main" id="{38F02BBB-45FE-46C9-813A-FA3110C0C1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78872" y="2812679"/>
            <a:ext cx="1944216" cy="3220016"/>
          </a:xfrm>
          <a:prstGeom prst="rect">
            <a:avLst/>
          </a:prstGeom>
        </p:spPr>
      </p:pic>
      <p:pic>
        <p:nvPicPr>
          <p:cNvPr id="14" name="Picture 13" descr="A picture containing indoor, sitting, table, piece&#10;&#10;Description automatically generated">
            <a:extLst>
              <a:ext uri="{FF2B5EF4-FFF2-40B4-BE49-F238E27FC236}">
                <a16:creationId xmlns:a16="http://schemas.microsoft.com/office/drawing/2014/main" id="{5799A358-5919-4FCB-B985-64B17F914D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06273" y="2995833"/>
            <a:ext cx="4266127" cy="2737423"/>
          </a:xfrm>
          <a:prstGeom prst="rect">
            <a:avLst/>
          </a:prstGeom>
        </p:spPr>
      </p:pic>
      <p:sp>
        <p:nvSpPr>
          <p:cNvPr id="15" name="TextBox 14">
            <a:extLst>
              <a:ext uri="{FF2B5EF4-FFF2-40B4-BE49-F238E27FC236}">
                <a16:creationId xmlns:a16="http://schemas.microsoft.com/office/drawing/2014/main" id="{8E05347E-F71D-4FA5-BF66-7F11261D3689}"/>
              </a:ext>
            </a:extLst>
          </p:cNvPr>
          <p:cNvSpPr txBox="1"/>
          <p:nvPr/>
        </p:nvSpPr>
        <p:spPr>
          <a:xfrm>
            <a:off x="755576" y="1484784"/>
            <a:ext cx="7632774" cy="1200329"/>
          </a:xfrm>
          <a:prstGeom prst="rect">
            <a:avLst/>
          </a:prstGeom>
          <a:noFill/>
        </p:spPr>
        <p:txBody>
          <a:bodyPr wrap="square" rtlCol="0">
            <a:spAutoFit/>
          </a:bodyPr>
          <a:lstStyle/>
          <a:p>
            <a:pPr lvl="0" algn="ctr"/>
            <a:r>
              <a:rPr lang="en-GB" dirty="0"/>
              <a:t>Connections are a really important part of your wellbeing and for these to be strong, you need to put time and energy into creating and keeping these. It isn’t always easy but it is important for you to have others that look out for your wellbeing and support it. </a:t>
            </a:r>
          </a:p>
        </p:txBody>
      </p:sp>
      <p:pic>
        <p:nvPicPr>
          <p:cNvPr id="17" name="Picture 16">
            <a:extLst>
              <a:ext uri="{FF2B5EF4-FFF2-40B4-BE49-F238E27FC236}">
                <a16:creationId xmlns:a16="http://schemas.microsoft.com/office/drawing/2014/main" id="{EB567E9E-8414-48DB-81DC-E71190F4719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558832" y="2984728"/>
            <a:ext cx="4026337" cy="3394377"/>
          </a:xfrm>
          <a:prstGeom prst="rect">
            <a:avLst/>
          </a:prstGeom>
        </p:spPr>
      </p:pic>
      <p:sp>
        <p:nvSpPr>
          <p:cNvPr id="13" name="Cloud 12">
            <a:extLst>
              <a:ext uri="{FF2B5EF4-FFF2-40B4-BE49-F238E27FC236}">
                <a16:creationId xmlns:a16="http://schemas.microsoft.com/office/drawing/2014/main" id="{09899BC8-27DE-4166-9DD3-628C2376DA4A}"/>
              </a:ext>
            </a:extLst>
          </p:cNvPr>
          <p:cNvSpPr/>
          <p:nvPr/>
        </p:nvSpPr>
        <p:spPr>
          <a:xfrm>
            <a:off x="3319641" y="3982313"/>
            <a:ext cx="2376970" cy="1894959"/>
          </a:xfrm>
          <a:prstGeom prst="cloud">
            <a:avLst/>
          </a:prstGeom>
          <a:solidFill>
            <a:srgbClr val="FFFFFF"/>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Who is in your support network? </a:t>
            </a:r>
          </a:p>
        </p:txBody>
      </p:sp>
    </p:spTree>
    <p:extLst>
      <p:ext uri="{BB962C8B-B14F-4D97-AF65-F5344CB8AC3E}">
        <p14:creationId xmlns:p14="http://schemas.microsoft.com/office/powerpoint/2010/main" val="235134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4"/>
                                        </p:tgtEl>
                                      </p:cBhvr>
                                    </p:animEffect>
                                    <p:set>
                                      <p:cBhvr>
                                        <p:cTn id="65" dur="1" fill="hold">
                                          <p:stCondLst>
                                            <p:cond delay="499"/>
                                          </p:stCondLst>
                                        </p:cTn>
                                        <p:tgtEl>
                                          <p:spTgt spid="1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par>
                                <p:cTn id="73" presetID="10" presetClass="entr" presetSubtype="0"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anim calcmode="lin" valueType="num">
                                      <p:cBhvr>
                                        <p:cTn id="81" dur="500" fill="hold"/>
                                        <p:tgtEl>
                                          <p:spTgt spid="13"/>
                                        </p:tgtEl>
                                        <p:attrNameLst>
                                          <p:attrName>ppt_x</p:attrName>
                                        </p:attrNameLst>
                                      </p:cBhvr>
                                      <p:tavLst>
                                        <p:tav tm="0">
                                          <p:val>
                                            <p:strVal val="#ppt_x"/>
                                          </p:val>
                                        </p:tav>
                                        <p:tav tm="100000">
                                          <p:val>
                                            <p:strVal val="#ppt_x"/>
                                          </p:val>
                                        </p:tav>
                                      </p:tavLst>
                                    </p:anim>
                                    <p:anim calcmode="lin" valueType="num">
                                      <p:cBhvr>
                                        <p:cTn id="8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8" grpId="0"/>
      <p:bldP spid="8" grpId="1"/>
      <p:bldP spid="15"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Exploring</a:t>
            </a:r>
          </a:p>
        </p:txBody>
      </p:sp>
    </p:spTree>
    <p:extLst>
      <p:ext uri="{BB962C8B-B14F-4D97-AF65-F5344CB8AC3E}">
        <p14:creationId xmlns:p14="http://schemas.microsoft.com/office/powerpoint/2010/main" val="716910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Positive Mindset</a:t>
            </a:r>
          </a:p>
        </p:txBody>
      </p:sp>
      <p:sp>
        <p:nvSpPr>
          <p:cNvPr id="3" name="TextBox 2">
            <a:extLst>
              <a:ext uri="{FF2B5EF4-FFF2-40B4-BE49-F238E27FC236}">
                <a16:creationId xmlns:a16="http://schemas.microsoft.com/office/drawing/2014/main" id="{04B70DF4-F6FC-432B-8413-F3E46B21FD31}"/>
              </a:ext>
            </a:extLst>
          </p:cNvPr>
          <p:cNvSpPr txBox="1"/>
          <p:nvPr/>
        </p:nvSpPr>
        <p:spPr>
          <a:xfrm>
            <a:off x="755650" y="1484784"/>
            <a:ext cx="7632700" cy="1477328"/>
          </a:xfrm>
          <a:prstGeom prst="rect">
            <a:avLst/>
          </a:prstGeom>
          <a:noFill/>
        </p:spPr>
        <p:txBody>
          <a:bodyPr wrap="square" rtlCol="0">
            <a:spAutoFit/>
          </a:bodyPr>
          <a:lstStyle/>
          <a:p>
            <a:pPr lvl="0"/>
            <a:r>
              <a:rPr lang="en-GB" dirty="0"/>
              <a:t>Part of coping with times of change or stress is ensuring that the way you see the situation is through a positive mindset. </a:t>
            </a:r>
          </a:p>
          <a:p>
            <a:pPr lvl="0"/>
            <a:endParaRPr lang="en-GB" dirty="0"/>
          </a:p>
          <a:p>
            <a:pPr lvl="0"/>
            <a:r>
              <a:rPr lang="en-GB" dirty="0"/>
              <a:t>This means looking for opportunities in every situation, no matter how challenging or difficult they are. </a:t>
            </a:r>
          </a:p>
        </p:txBody>
      </p:sp>
      <p:pic>
        <p:nvPicPr>
          <p:cNvPr id="5" name="Picture 4">
            <a:extLst>
              <a:ext uri="{FF2B5EF4-FFF2-40B4-BE49-F238E27FC236}">
                <a16:creationId xmlns:a16="http://schemas.microsoft.com/office/drawing/2014/main" id="{8E374700-469A-426D-ADB8-BC841AE6A3D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11560" y="3176340"/>
            <a:ext cx="3107728" cy="3202765"/>
          </a:xfrm>
          <a:prstGeom prst="rect">
            <a:avLst/>
          </a:prstGeom>
        </p:spPr>
      </p:pic>
      <p:sp>
        <p:nvSpPr>
          <p:cNvPr id="6" name="TextBox 5">
            <a:extLst>
              <a:ext uri="{FF2B5EF4-FFF2-40B4-BE49-F238E27FC236}">
                <a16:creationId xmlns:a16="http://schemas.microsoft.com/office/drawing/2014/main" id="{1EA790D0-59AF-43FB-8EAF-CC7259FD539E}"/>
              </a:ext>
            </a:extLst>
          </p:cNvPr>
          <p:cNvSpPr txBox="1"/>
          <p:nvPr/>
        </p:nvSpPr>
        <p:spPr>
          <a:xfrm>
            <a:off x="3707904" y="3068960"/>
            <a:ext cx="4608512" cy="3139321"/>
          </a:xfrm>
          <a:prstGeom prst="rect">
            <a:avLst/>
          </a:prstGeom>
          <a:noFill/>
        </p:spPr>
        <p:txBody>
          <a:bodyPr wrap="square" rtlCol="0">
            <a:spAutoFit/>
          </a:bodyPr>
          <a:lstStyle/>
          <a:p>
            <a:pPr lvl="0"/>
            <a:r>
              <a:rPr lang="en-GB" dirty="0"/>
              <a:t>This approach can help you to:</a:t>
            </a:r>
          </a:p>
          <a:p>
            <a:pPr marL="285750" indent="-285750">
              <a:buFont typeface="Arial" panose="020B0604020202020204" pitchFamily="34" charset="0"/>
              <a:buChar char="•"/>
            </a:pPr>
            <a:r>
              <a:rPr lang="en-GB" dirty="0"/>
              <a:t>see life in a different way;</a:t>
            </a:r>
          </a:p>
          <a:p>
            <a:pPr marL="285750" indent="-285750">
              <a:buFont typeface="Arial" panose="020B0604020202020204" pitchFamily="34" charset="0"/>
              <a:buChar char="•"/>
            </a:pPr>
            <a:r>
              <a:rPr lang="en-GB" dirty="0"/>
              <a:t>organise or think about the priorities in your life;</a:t>
            </a:r>
          </a:p>
          <a:p>
            <a:pPr marL="285750" indent="-285750">
              <a:buFont typeface="Arial" panose="020B0604020202020204" pitchFamily="34" charset="0"/>
              <a:buChar char="•"/>
            </a:pPr>
            <a:r>
              <a:rPr lang="en-GB" dirty="0"/>
              <a:t>value people over ‘things’;</a:t>
            </a:r>
          </a:p>
          <a:p>
            <a:pPr marL="285750" indent="-285750">
              <a:buFont typeface="Arial" panose="020B0604020202020204" pitchFamily="34" charset="0"/>
              <a:buChar char="•"/>
            </a:pPr>
            <a:r>
              <a:rPr lang="en-GB" dirty="0"/>
              <a:t>remember what is important within your life; </a:t>
            </a:r>
          </a:p>
          <a:p>
            <a:pPr marL="285750" indent="-285750">
              <a:buFont typeface="Arial" panose="020B0604020202020204" pitchFamily="34" charset="0"/>
              <a:buChar char="•"/>
            </a:pPr>
            <a:r>
              <a:rPr lang="en-GB" dirty="0"/>
              <a:t>recognise the value of your health and wellbeing; and</a:t>
            </a:r>
          </a:p>
          <a:p>
            <a:pPr marL="285750" indent="-285750">
              <a:buFont typeface="Arial" panose="020B0604020202020204" pitchFamily="34" charset="0"/>
              <a:buChar char="•"/>
            </a:pPr>
            <a:r>
              <a:rPr lang="en-GB" dirty="0"/>
              <a:t>recognise the value of loving others and being loved.</a:t>
            </a:r>
          </a:p>
        </p:txBody>
      </p:sp>
    </p:spTree>
    <p:extLst>
      <p:ext uri="{BB962C8B-B14F-4D97-AF65-F5344CB8AC3E}">
        <p14:creationId xmlns:p14="http://schemas.microsoft.com/office/powerpoint/2010/main" val="331781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500"/>
                                        <p:tgtEl>
                                          <p:spTgt spid="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500"/>
                                        <p:tgtEl>
                                          <p:spTgt spid="6">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fade">
                                      <p:cBhvr>
                                        <p:cTn id="40" dur="500"/>
                                        <p:tgtEl>
                                          <p:spTgt spid="6">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animEffect transition="in" filter="fade">
                                      <p:cBhvr>
                                        <p:cTn id="45" dur="500"/>
                                        <p:tgtEl>
                                          <p:spTgt spid="6">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xEl>
                                              <p:pRg st="6" end="6"/>
                                            </p:txEl>
                                          </p:spTgt>
                                        </p:tgtEl>
                                        <p:attrNameLst>
                                          <p:attrName>style.visibility</p:attrName>
                                        </p:attrNameLst>
                                      </p:cBhvr>
                                      <p:to>
                                        <p:strVal val="visible"/>
                                      </p:to>
                                    </p:set>
                                    <p:animEffect transition="in" filter="fade">
                                      <p:cBhvr>
                                        <p:cTn id="50"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Positive Mindset</a:t>
            </a:r>
          </a:p>
        </p:txBody>
      </p:sp>
      <p:sp>
        <p:nvSpPr>
          <p:cNvPr id="5" name="Rectangle 4">
            <a:extLst>
              <a:ext uri="{FF2B5EF4-FFF2-40B4-BE49-F238E27FC236}">
                <a16:creationId xmlns:a16="http://schemas.microsoft.com/office/drawing/2014/main" id="{C8C0AB4E-4452-4748-9E3D-951254920925}"/>
              </a:ext>
            </a:extLst>
          </p:cNvPr>
          <p:cNvSpPr/>
          <p:nvPr/>
        </p:nvSpPr>
        <p:spPr>
          <a:xfrm>
            <a:off x="3923928" y="1700808"/>
            <a:ext cx="4464422" cy="2464517"/>
          </a:xfrm>
          <a:prstGeom prst="rect">
            <a:avLst/>
          </a:prstGeom>
          <a:solidFill>
            <a:srgbClr val="CB4693"/>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108000" rIns="108000" bIns="108000" rtlCol="0" anchor="ctr"/>
          <a:lstStyle/>
          <a:p>
            <a:pPr algn="ctr"/>
            <a:r>
              <a:rPr lang="en-GB" dirty="0"/>
              <a:t>Look at the pyramid. Think about where you would put each of the different things in your own pyramid.</a:t>
            </a:r>
          </a:p>
          <a:p>
            <a:pPr algn="ctr"/>
            <a:endParaRPr lang="en-GB" dirty="0"/>
          </a:p>
          <a:p>
            <a:pPr algn="ctr"/>
            <a:r>
              <a:rPr lang="en-GB" dirty="0"/>
              <a:t>Discuss this with someone else in </a:t>
            </a:r>
            <a:br>
              <a:rPr lang="en-GB" dirty="0"/>
            </a:br>
            <a:r>
              <a:rPr lang="en-GB" dirty="0"/>
              <a:t>your house and see if there are areas where you feel the same and areas where you differ.</a:t>
            </a:r>
          </a:p>
        </p:txBody>
      </p:sp>
      <p:sp>
        <p:nvSpPr>
          <p:cNvPr id="7" name="Rectangle 6">
            <a:extLst>
              <a:ext uri="{FF2B5EF4-FFF2-40B4-BE49-F238E27FC236}">
                <a16:creationId xmlns:a16="http://schemas.microsoft.com/office/drawing/2014/main" id="{82C9DD79-5753-4C62-884E-162230965C7F}"/>
              </a:ext>
            </a:extLst>
          </p:cNvPr>
          <p:cNvSpPr/>
          <p:nvPr/>
        </p:nvSpPr>
        <p:spPr>
          <a:xfrm>
            <a:off x="3923928" y="4325747"/>
            <a:ext cx="4464422" cy="1672429"/>
          </a:xfrm>
          <a:prstGeom prst="rect">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108000" rIns="108000" bIns="108000" rtlCol="0" anchor="ctr"/>
          <a:lstStyle/>
          <a:p>
            <a:pPr algn="ctr"/>
            <a:r>
              <a:rPr lang="en-GB" dirty="0"/>
              <a:t>Remember, all of the things within your triangle are important. This is about thinking which are more important to you than others. There is no ‘right’ or ‘wrong’ answers.</a:t>
            </a:r>
          </a:p>
        </p:txBody>
      </p:sp>
      <p:pic>
        <p:nvPicPr>
          <p:cNvPr id="4" name="Picture 3">
            <a:extLst>
              <a:ext uri="{FF2B5EF4-FFF2-40B4-BE49-F238E27FC236}">
                <a16:creationId xmlns:a16="http://schemas.microsoft.com/office/drawing/2014/main" id="{C00DDC44-01B5-4EDD-88EE-AB828FFAD83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99592" y="1473201"/>
            <a:ext cx="3312367" cy="468539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209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Areas of Control</a:t>
            </a:r>
          </a:p>
        </p:txBody>
      </p:sp>
      <p:sp>
        <p:nvSpPr>
          <p:cNvPr id="3" name="Rectangle 2">
            <a:extLst>
              <a:ext uri="{FF2B5EF4-FFF2-40B4-BE49-F238E27FC236}">
                <a16:creationId xmlns:a16="http://schemas.microsoft.com/office/drawing/2014/main" id="{7EA3A095-FEAF-4538-A882-C1F413C53EEB}"/>
              </a:ext>
            </a:extLst>
          </p:cNvPr>
          <p:cNvSpPr/>
          <p:nvPr/>
        </p:nvSpPr>
        <p:spPr>
          <a:xfrm>
            <a:off x="755576" y="3284985"/>
            <a:ext cx="5400600" cy="1152128"/>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008000" rtlCol="0" anchor="ctr"/>
          <a:lstStyle/>
          <a:p>
            <a:pPr lvl="0">
              <a:lnSpc>
                <a:spcPct val="107000"/>
              </a:lnSpc>
              <a:spcAft>
                <a:spcPts val="800"/>
              </a:spcAft>
            </a:pPr>
            <a:r>
              <a:rPr lang="en-GB" dirty="0">
                <a:ea typeface="Calibri" panose="020F0502020204030204" pitchFamily="34" charset="0"/>
                <a:cs typeface="Arial" panose="020B0604020202020204" pitchFamily="34" charset="0"/>
              </a:rPr>
              <a:t>This can help you to realise what you should spend your time focusing on and putting energy into. </a:t>
            </a:r>
          </a:p>
        </p:txBody>
      </p:sp>
      <p:pic>
        <p:nvPicPr>
          <p:cNvPr id="4" name="Picture 3" descr="A person wearing a costume&#10;&#10;Description automatically generated">
            <a:extLst>
              <a:ext uri="{FF2B5EF4-FFF2-40B4-BE49-F238E27FC236}">
                <a16:creationId xmlns:a16="http://schemas.microsoft.com/office/drawing/2014/main" id="{0ADDB925-DD14-4905-9DA4-96E8AD48F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32040" y="1510849"/>
            <a:ext cx="3458184" cy="4874333"/>
          </a:xfrm>
          <a:prstGeom prst="rect">
            <a:avLst/>
          </a:prstGeom>
        </p:spPr>
      </p:pic>
      <p:sp>
        <p:nvSpPr>
          <p:cNvPr id="5" name="TextBox 4">
            <a:extLst>
              <a:ext uri="{FF2B5EF4-FFF2-40B4-BE49-F238E27FC236}">
                <a16:creationId xmlns:a16="http://schemas.microsoft.com/office/drawing/2014/main" id="{A8F88083-05F7-4D77-9AA0-50FFBED056EA}"/>
              </a:ext>
            </a:extLst>
          </p:cNvPr>
          <p:cNvSpPr txBox="1"/>
          <p:nvPr/>
        </p:nvSpPr>
        <p:spPr>
          <a:xfrm>
            <a:off x="3131840" y="2632705"/>
            <a:ext cx="5256510" cy="1660391"/>
          </a:xfrm>
          <a:prstGeom prst="rect">
            <a:avLst/>
          </a:prstGeom>
          <a:noFill/>
        </p:spPr>
        <p:txBody>
          <a:bodyPr wrap="square" rtlCol="0">
            <a:spAutoFit/>
          </a:bodyPr>
          <a:lstStyle/>
          <a:p>
            <a:pPr lvl="0">
              <a:lnSpc>
                <a:spcPct val="107000"/>
              </a:lnSpc>
              <a:spcAft>
                <a:spcPts val="800"/>
              </a:spcAft>
            </a:pPr>
            <a:r>
              <a:rPr lang="en-GB" dirty="0">
                <a:latin typeface="Twinkl" pitchFamily="2" charset="0"/>
                <a:ea typeface="Calibri" panose="020F0502020204030204" pitchFamily="34" charset="0"/>
                <a:cs typeface="Arial" panose="020B0604020202020204" pitchFamily="34" charset="0"/>
              </a:rPr>
              <a:t>Lots of people spend time worrying about things that they actually have no control over. </a:t>
            </a:r>
          </a:p>
          <a:p>
            <a:pPr>
              <a:lnSpc>
                <a:spcPct val="107000"/>
              </a:lnSpc>
              <a:spcAft>
                <a:spcPts val="800"/>
              </a:spcAft>
            </a:pPr>
            <a:r>
              <a:rPr lang="en-GB" dirty="0">
                <a:latin typeface="Twinkl" pitchFamily="2" charset="0"/>
                <a:ea typeface="Calibri" panose="020F0502020204030204" pitchFamily="34" charset="0"/>
                <a:cs typeface="Arial" panose="020B0604020202020204" pitchFamily="34" charset="0"/>
              </a:rPr>
              <a:t>Because they have no control, they can’t do anything to make it better so it can become a big area of worry</a:t>
            </a:r>
            <a:r>
              <a:rPr lang="en-GB" dirty="0">
                <a:ea typeface="Calibri" panose="020F0502020204030204" pitchFamily="34" charset="0"/>
                <a:cs typeface="Arial" panose="020B0604020202020204" pitchFamily="34" charset="0"/>
              </a:rPr>
              <a:t>. This can affect their wellbeing. </a:t>
            </a:r>
          </a:p>
        </p:txBody>
      </p:sp>
      <p:pic>
        <p:nvPicPr>
          <p:cNvPr id="10" name="Picture 9" descr="A picture containing man, yellow, doll, dark&#10;&#10;Description automatically generated">
            <a:extLst>
              <a:ext uri="{FF2B5EF4-FFF2-40B4-BE49-F238E27FC236}">
                <a16:creationId xmlns:a16="http://schemas.microsoft.com/office/drawing/2014/main" id="{42687865-35DC-4797-A715-DB50560D17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8933" y="1473201"/>
            <a:ext cx="2606883" cy="4905904"/>
          </a:xfrm>
          <a:prstGeom prst="rect">
            <a:avLst/>
          </a:prstGeom>
        </p:spPr>
      </p:pic>
      <p:sp>
        <p:nvSpPr>
          <p:cNvPr id="6" name="TextBox 5">
            <a:extLst>
              <a:ext uri="{FF2B5EF4-FFF2-40B4-BE49-F238E27FC236}">
                <a16:creationId xmlns:a16="http://schemas.microsoft.com/office/drawing/2014/main" id="{C033F42B-DB72-4C20-9BF7-66C0E0196308}"/>
              </a:ext>
            </a:extLst>
          </p:cNvPr>
          <p:cNvSpPr txBox="1"/>
          <p:nvPr/>
        </p:nvSpPr>
        <p:spPr>
          <a:xfrm>
            <a:off x="755576" y="1844824"/>
            <a:ext cx="4104456" cy="1261436"/>
          </a:xfrm>
          <a:prstGeom prst="rect">
            <a:avLst/>
          </a:prstGeom>
          <a:noFill/>
        </p:spPr>
        <p:txBody>
          <a:bodyPr wrap="square" rtlCol="0">
            <a:spAutoFit/>
          </a:bodyPr>
          <a:lstStyle/>
          <a:p>
            <a:pPr lvl="0">
              <a:lnSpc>
                <a:spcPct val="107000"/>
              </a:lnSpc>
              <a:spcAft>
                <a:spcPts val="800"/>
              </a:spcAft>
            </a:pPr>
            <a:r>
              <a:rPr lang="en-GB" dirty="0">
                <a:ea typeface="Calibri" panose="020F0502020204030204" pitchFamily="34" charset="0"/>
                <a:cs typeface="Arial" panose="020B0604020202020204" pitchFamily="34" charset="0"/>
              </a:rPr>
              <a:t>It is important to break down your thoughts and worries into things you can actually control and areas where you have no control. </a:t>
            </a:r>
          </a:p>
        </p:txBody>
      </p:sp>
      <p:sp>
        <p:nvSpPr>
          <p:cNvPr id="7" name="TextBox 6">
            <a:extLst>
              <a:ext uri="{FF2B5EF4-FFF2-40B4-BE49-F238E27FC236}">
                <a16:creationId xmlns:a16="http://schemas.microsoft.com/office/drawing/2014/main" id="{6DC6045D-78A9-4334-BDD2-F8E698D1F627}"/>
              </a:ext>
            </a:extLst>
          </p:cNvPr>
          <p:cNvSpPr txBox="1"/>
          <p:nvPr/>
        </p:nvSpPr>
        <p:spPr>
          <a:xfrm>
            <a:off x="725557" y="4615836"/>
            <a:ext cx="4104456" cy="965072"/>
          </a:xfrm>
          <a:prstGeom prst="rect">
            <a:avLst/>
          </a:prstGeom>
          <a:noFill/>
        </p:spPr>
        <p:txBody>
          <a:bodyPr wrap="square" rtlCol="0">
            <a:spAutoFit/>
          </a:bodyPr>
          <a:lstStyle/>
          <a:p>
            <a:pPr lvl="0">
              <a:lnSpc>
                <a:spcPct val="107000"/>
              </a:lnSpc>
              <a:spcAft>
                <a:spcPts val="800"/>
              </a:spcAft>
            </a:pPr>
            <a:r>
              <a:rPr lang="en-GB" dirty="0">
                <a:ea typeface="Calibri" panose="020F0502020204030204" pitchFamily="34" charset="0"/>
                <a:cs typeface="Arial" panose="020B0604020202020204" pitchFamily="34" charset="0"/>
              </a:rPr>
              <a:t>It also lets you think about the areas that you need to let go of, as you have no control over them. </a:t>
            </a:r>
          </a:p>
        </p:txBody>
      </p:sp>
    </p:spTree>
    <p:extLst>
      <p:ext uri="{BB962C8B-B14F-4D97-AF65-F5344CB8AC3E}">
        <p14:creationId xmlns:p14="http://schemas.microsoft.com/office/powerpoint/2010/main" val="213032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
                                            <p:txEl>
                                              <p:pRg st="0" end="0"/>
                                            </p:txEl>
                                          </p:spTgt>
                                        </p:tgtEl>
                                      </p:cBhvr>
                                    </p:animEffect>
                                    <p:set>
                                      <p:cBhvr>
                                        <p:cTn id="23" dur="1" fill="hold">
                                          <p:stCondLst>
                                            <p:cond delay="499"/>
                                          </p:stCondLst>
                                        </p:cTn>
                                        <p:tgtEl>
                                          <p:spTgt spid="5">
                                            <p:txEl>
                                              <p:pRg st="0" end="0"/>
                                            </p:txEl>
                                          </p:spTgt>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5">
                                            <p:txEl>
                                              <p:pRg st="1" end="1"/>
                                            </p:txEl>
                                          </p:spTgt>
                                        </p:tgtEl>
                                      </p:cBhvr>
                                    </p:animEffect>
                                    <p:set>
                                      <p:cBhvr>
                                        <p:cTn id="26" dur="1" fill="hold">
                                          <p:stCondLst>
                                            <p:cond delay="499"/>
                                          </p:stCondLst>
                                        </p:cTn>
                                        <p:tgtEl>
                                          <p:spTgt spid="5">
                                            <p:txEl>
                                              <p:pRg st="1" end="1"/>
                                            </p:txEl>
                                          </p:spTgt>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fade">
                                      <p:cBhvr>
                                        <p:cTn id="4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uiExpand="1" build="p"/>
      <p:bldP spid="5" grpId="1" uiExpand="1" build="allAtOnce"/>
      <p:bldP spid="6" grpId="0"/>
      <p:bldP spid="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Areas of Control</a:t>
            </a:r>
          </a:p>
        </p:txBody>
      </p:sp>
      <p:sp>
        <p:nvSpPr>
          <p:cNvPr id="7" name="Rectangle 6">
            <a:extLst>
              <a:ext uri="{FF2B5EF4-FFF2-40B4-BE49-F238E27FC236}">
                <a16:creationId xmlns:a16="http://schemas.microsoft.com/office/drawing/2014/main" id="{AD213EA7-972C-495E-B096-42D3AFE02011}"/>
              </a:ext>
            </a:extLst>
          </p:cNvPr>
          <p:cNvSpPr/>
          <p:nvPr/>
        </p:nvSpPr>
        <p:spPr>
          <a:xfrm>
            <a:off x="5209724" y="4085192"/>
            <a:ext cx="1424014"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I say</a:t>
            </a:r>
          </a:p>
        </p:txBody>
      </p:sp>
      <p:sp>
        <p:nvSpPr>
          <p:cNvPr id="8" name="Rectangle 7">
            <a:extLst>
              <a:ext uri="{FF2B5EF4-FFF2-40B4-BE49-F238E27FC236}">
                <a16:creationId xmlns:a16="http://schemas.microsoft.com/office/drawing/2014/main" id="{302761CC-E411-4118-BE4F-81E6C9F3A53F}"/>
              </a:ext>
            </a:extLst>
          </p:cNvPr>
          <p:cNvSpPr/>
          <p:nvPr/>
        </p:nvSpPr>
        <p:spPr>
          <a:xfrm>
            <a:off x="5164324" y="3212976"/>
            <a:ext cx="1512094"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my opinions</a:t>
            </a:r>
          </a:p>
        </p:txBody>
      </p:sp>
      <p:sp>
        <p:nvSpPr>
          <p:cNvPr id="9" name="Rectangle 8">
            <a:extLst>
              <a:ext uri="{FF2B5EF4-FFF2-40B4-BE49-F238E27FC236}">
                <a16:creationId xmlns:a16="http://schemas.microsoft.com/office/drawing/2014/main" id="{904CE857-4CA3-4AE3-8F8A-00B242EB34A2}"/>
              </a:ext>
            </a:extLst>
          </p:cNvPr>
          <p:cNvSpPr/>
          <p:nvPr/>
        </p:nvSpPr>
        <p:spPr>
          <a:xfrm>
            <a:off x="6778788" y="4085192"/>
            <a:ext cx="1321148"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I do</a:t>
            </a:r>
          </a:p>
        </p:txBody>
      </p:sp>
      <p:sp>
        <p:nvSpPr>
          <p:cNvPr id="10" name="Rectangle 9">
            <a:extLst>
              <a:ext uri="{FF2B5EF4-FFF2-40B4-BE49-F238E27FC236}">
                <a16:creationId xmlns:a16="http://schemas.microsoft.com/office/drawing/2014/main" id="{0F4D9C03-B4EB-4197-9363-0F00F36C53BC}"/>
              </a:ext>
            </a:extLst>
          </p:cNvPr>
          <p:cNvSpPr/>
          <p:nvPr/>
        </p:nvSpPr>
        <p:spPr>
          <a:xfrm>
            <a:off x="3827493" y="4085192"/>
            <a:ext cx="1237182"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my words</a:t>
            </a:r>
          </a:p>
        </p:txBody>
      </p:sp>
      <p:sp>
        <p:nvSpPr>
          <p:cNvPr id="11" name="Rectangle 10">
            <a:extLst>
              <a:ext uri="{FF2B5EF4-FFF2-40B4-BE49-F238E27FC236}">
                <a16:creationId xmlns:a16="http://schemas.microsoft.com/office/drawing/2014/main" id="{7FE2B9B1-2869-47CD-8920-4955CAF39E85}"/>
              </a:ext>
            </a:extLst>
          </p:cNvPr>
          <p:cNvSpPr/>
          <p:nvPr/>
        </p:nvSpPr>
        <p:spPr>
          <a:xfrm>
            <a:off x="3436151" y="3212976"/>
            <a:ext cx="1626840"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I wear</a:t>
            </a:r>
          </a:p>
        </p:txBody>
      </p:sp>
      <p:sp>
        <p:nvSpPr>
          <p:cNvPr id="12" name="Rectangle 11">
            <a:extLst>
              <a:ext uri="{FF2B5EF4-FFF2-40B4-BE49-F238E27FC236}">
                <a16:creationId xmlns:a16="http://schemas.microsoft.com/office/drawing/2014/main" id="{7B478214-BB97-442B-B607-AAC5C217DA18}"/>
              </a:ext>
            </a:extLst>
          </p:cNvPr>
          <p:cNvSpPr/>
          <p:nvPr/>
        </p:nvSpPr>
        <p:spPr>
          <a:xfrm>
            <a:off x="6396408" y="1556792"/>
            <a:ext cx="1991942"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who I play with</a:t>
            </a:r>
          </a:p>
        </p:txBody>
      </p:sp>
      <p:sp>
        <p:nvSpPr>
          <p:cNvPr id="13" name="Rectangle 12">
            <a:extLst>
              <a:ext uri="{FF2B5EF4-FFF2-40B4-BE49-F238E27FC236}">
                <a16:creationId xmlns:a16="http://schemas.microsoft.com/office/drawing/2014/main" id="{F81D33F2-F5EC-45B4-8FB8-FBAE43626ED6}"/>
              </a:ext>
            </a:extLst>
          </p:cNvPr>
          <p:cNvSpPr/>
          <p:nvPr/>
        </p:nvSpPr>
        <p:spPr>
          <a:xfrm>
            <a:off x="6740897" y="2386905"/>
            <a:ext cx="1512094"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I eat</a:t>
            </a:r>
          </a:p>
        </p:txBody>
      </p:sp>
      <p:sp>
        <p:nvSpPr>
          <p:cNvPr id="14" name="Rectangle 13">
            <a:extLst>
              <a:ext uri="{FF2B5EF4-FFF2-40B4-BE49-F238E27FC236}">
                <a16:creationId xmlns:a16="http://schemas.microsoft.com/office/drawing/2014/main" id="{28D95C2C-C05C-4DBD-AEBC-D20E726EF367}"/>
              </a:ext>
            </a:extLst>
          </p:cNvPr>
          <p:cNvSpPr/>
          <p:nvPr/>
        </p:nvSpPr>
        <p:spPr>
          <a:xfrm>
            <a:off x="4159497" y="4869160"/>
            <a:ext cx="1368078"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my actions</a:t>
            </a:r>
          </a:p>
        </p:txBody>
      </p:sp>
      <p:sp>
        <p:nvSpPr>
          <p:cNvPr id="15" name="Rectangle 14">
            <a:extLst>
              <a:ext uri="{FF2B5EF4-FFF2-40B4-BE49-F238E27FC236}">
                <a16:creationId xmlns:a16="http://schemas.microsoft.com/office/drawing/2014/main" id="{A890500C-4DF2-40D3-9E0E-EAAEE07FE3B7}"/>
              </a:ext>
            </a:extLst>
          </p:cNvPr>
          <p:cNvSpPr/>
          <p:nvPr/>
        </p:nvSpPr>
        <p:spPr>
          <a:xfrm>
            <a:off x="6777752" y="3212976"/>
            <a:ext cx="1626840"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my thoughts</a:t>
            </a:r>
          </a:p>
        </p:txBody>
      </p:sp>
      <p:sp>
        <p:nvSpPr>
          <p:cNvPr id="16" name="Rectangle 15">
            <a:extLst>
              <a:ext uri="{FF2B5EF4-FFF2-40B4-BE49-F238E27FC236}">
                <a16:creationId xmlns:a16="http://schemas.microsoft.com/office/drawing/2014/main" id="{1A15BADA-6BE1-4366-9BBA-E68DA577317B}"/>
              </a:ext>
            </a:extLst>
          </p:cNvPr>
          <p:cNvSpPr/>
          <p:nvPr/>
        </p:nvSpPr>
        <p:spPr>
          <a:xfrm>
            <a:off x="755576" y="3212976"/>
            <a:ext cx="2579242"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other people say</a:t>
            </a:r>
          </a:p>
        </p:txBody>
      </p:sp>
      <p:sp>
        <p:nvSpPr>
          <p:cNvPr id="17" name="Rectangle 16">
            <a:extLst>
              <a:ext uri="{FF2B5EF4-FFF2-40B4-BE49-F238E27FC236}">
                <a16:creationId xmlns:a16="http://schemas.microsoft.com/office/drawing/2014/main" id="{B41ABA89-E1F2-4EE5-B816-2C526E84027B}"/>
              </a:ext>
            </a:extLst>
          </p:cNvPr>
          <p:cNvSpPr/>
          <p:nvPr/>
        </p:nvSpPr>
        <p:spPr>
          <a:xfrm>
            <a:off x="5098983" y="2386905"/>
            <a:ext cx="1512094"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my self-care</a:t>
            </a:r>
          </a:p>
        </p:txBody>
      </p:sp>
      <p:sp>
        <p:nvSpPr>
          <p:cNvPr id="18" name="Rectangle 17">
            <a:extLst>
              <a:ext uri="{FF2B5EF4-FFF2-40B4-BE49-F238E27FC236}">
                <a16:creationId xmlns:a16="http://schemas.microsoft.com/office/drawing/2014/main" id="{6C0868EF-E7CD-49D9-9330-2227F9F93561}"/>
              </a:ext>
            </a:extLst>
          </p:cNvPr>
          <p:cNvSpPr/>
          <p:nvPr/>
        </p:nvSpPr>
        <p:spPr>
          <a:xfrm>
            <a:off x="908323" y="2386905"/>
            <a:ext cx="1512094"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weather</a:t>
            </a:r>
          </a:p>
        </p:txBody>
      </p:sp>
      <p:sp>
        <p:nvSpPr>
          <p:cNvPr id="19" name="Rectangle 18">
            <a:extLst>
              <a:ext uri="{FF2B5EF4-FFF2-40B4-BE49-F238E27FC236}">
                <a16:creationId xmlns:a16="http://schemas.microsoft.com/office/drawing/2014/main" id="{DBE74452-A354-47DB-96CA-13B0695B1262}"/>
              </a:ext>
            </a:extLst>
          </p:cNvPr>
          <p:cNvSpPr/>
          <p:nvPr/>
        </p:nvSpPr>
        <p:spPr>
          <a:xfrm>
            <a:off x="2550236" y="2386905"/>
            <a:ext cx="2418928"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other people do</a:t>
            </a:r>
          </a:p>
        </p:txBody>
      </p:sp>
      <p:sp>
        <p:nvSpPr>
          <p:cNvPr id="20" name="Rectangle 19">
            <a:extLst>
              <a:ext uri="{FF2B5EF4-FFF2-40B4-BE49-F238E27FC236}">
                <a16:creationId xmlns:a16="http://schemas.microsoft.com/office/drawing/2014/main" id="{5F802731-EC02-44B8-B78B-71E65B7EC6B1}"/>
              </a:ext>
            </a:extLst>
          </p:cNvPr>
          <p:cNvSpPr/>
          <p:nvPr/>
        </p:nvSpPr>
        <p:spPr>
          <a:xfrm>
            <a:off x="5669382" y="4869160"/>
            <a:ext cx="2418928"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how other people feel</a:t>
            </a:r>
          </a:p>
        </p:txBody>
      </p:sp>
      <p:sp>
        <p:nvSpPr>
          <p:cNvPr id="21" name="Rectangle 20">
            <a:extLst>
              <a:ext uri="{FF2B5EF4-FFF2-40B4-BE49-F238E27FC236}">
                <a16:creationId xmlns:a16="http://schemas.microsoft.com/office/drawing/2014/main" id="{A0286D25-E415-4593-8D5E-31F81D07E356}"/>
              </a:ext>
            </a:extLst>
          </p:cNvPr>
          <p:cNvSpPr/>
          <p:nvPr/>
        </p:nvSpPr>
        <p:spPr>
          <a:xfrm>
            <a:off x="1043608" y="4085192"/>
            <a:ext cx="2638836"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other people’s opinions</a:t>
            </a:r>
          </a:p>
        </p:txBody>
      </p:sp>
      <p:sp>
        <p:nvSpPr>
          <p:cNvPr id="22" name="Rectangle 21">
            <a:extLst>
              <a:ext uri="{FF2B5EF4-FFF2-40B4-BE49-F238E27FC236}">
                <a16:creationId xmlns:a16="http://schemas.microsoft.com/office/drawing/2014/main" id="{6CF8EE65-81E2-482B-A378-69CDA100B5D5}"/>
              </a:ext>
            </a:extLst>
          </p:cNvPr>
          <p:cNvSpPr/>
          <p:nvPr/>
        </p:nvSpPr>
        <p:spPr>
          <a:xfrm>
            <a:off x="1115616" y="4869160"/>
            <a:ext cx="2902074"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other people believe</a:t>
            </a:r>
          </a:p>
        </p:txBody>
      </p:sp>
      <p:sp>
        <p:nvSpPr>
          <p:cNvPr id="24" name="Rectangle 23">
            <a:extLst>
              <a:ext uri="{FF2B5EF4-FFF2-40B4-BE49-F238E27FC236}">
                <a16:creationId xmlns:a16="http://schemas.microsoft.com/office/drawing/2014/main" id="{834D14EF-F2C9-4D99-A7C8-6AA34459D7E9}"/>
              </a:ext>
            </a:extLst>
          </p:cNvPr>
          <p:cNvSpPr/>
          <p:nvPr/>
        </p:nvSpPr>
        <p:spPr>
          <a:xfrm>
            <a:off x="755650" y="1558686"/>
            <a:ext cx="1626840"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getting older</a:t>
            </a:r>
          </a:p>
        </p:txBody>
      </p:sp>
      <p:sp>
        <p:nvSpPr>
          <p:cNvPr id="25" name="Rectangle 24">
            <a:extLst>
              <a:ext uri="{FF2B5EF4-FFF2-40B4-BE49-F238E27FC236}">
                <a16:creationId xmlns:a16="http://schemas.microsoft.com/office/drawing/2014/main" id="{7AE65038-1DA2-4954-8524-EA3FFBF50347}"/>
              </a:ext>
            </a:extLst>
          </p:cNvPr>
          <p:cNvSpPr/>
          <p:nvPr/>
        </p:nvSpPr>
        <p:spPr>
          <a:xfrm>
            <a:off x="5306382" y="1558686"/>
            <a:ext cx="1000698"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traffic</a:t>
            </a:r>
          </a:p>
        </p:txBody>
      </p:sp>
      <p:sp>
        <p:nvSpPr>
          <p:cNvPr id="26" name="Rectangle 25">
            <a:extLst>
              <a:ext uri="{FF2B5EF4-FFF2-40B4-BE49-F238E27FC236}">
                <a16:creationId xmlns:a16="http://schemas.microsoft.com/office/drawing/2014/main" id="{6FD39372-18F4-41A8-A901-3991760E6274}"/>
              </a:ext>
            </a:extLst>
          </p:cNvPr>
          <p:cNvSpPr/>
          <p:nvPr/>
        </p:nvSpPr>
        <p:spPr>
          <a:xfrm>
            <a:off x="2471818" y="1558686"/>
            <a:ext cx="2745236"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other people think</a:t>
            </a:r>
          </a:p>
        </p:txBody>
      </p:sp>
      <p:sp>
        <p:nvSpPr>
          <p:cNvPr id="34" name="TextBox 33">
            <a:extLst>
              <a:ext uri="{FF2B5EF4-FFF2-40B4-BE49-F238E27FC236}">
                <a16:creationId xmlns:a16="http://schemas.microsoft.com/office/drawing/2014/main" id="{7E7BCE99-4696-40FD-8AB0-2D9E09D74E73}"/>
              </a:ext>
            </a:extLst>
          </p:cNvPr>
          <p:cNvSpPr txBox="1"/>
          <p:nvPr/>
        </p:nvSpPr>
        <p:spPr>
          <a:xfrm>
            <a:off x="373864" y="5661248"/>
            <a:ext cx="8374600" cy="495108"/>
          </a:xfrm>
          <a:prstGeom prst="rect">
            <a:avLst/>
          </a:prstGeom>
          <a:solidFill>
            <a:srgbClr val="F9B000"/>
          </a:solidFill>
        </p:spPr>
        <p:txBody>
          <a:bodyPr wrap="square" lIns="108000" tIns="108000" rIns="108000" bIns="108000" rtlCol="0">
            <a:spAutoFit/>
          </a:bodyPr>
          <a:lstStyle/>
          <a:p>
            <a:pPr algn="ctr"/>
            <a:r>
              <a:rPr lang="en-GB" dirty="0">
                <a:solidFill>
                  <a:schemeClr val="bg1"/>
                </a:solidFill>
              </a:rPr>
              <a:t>Talk about where you would put each thing. </a:t>
            </a:r>
          </a:p>
        </p:txBody>
      </p:sp>
      <p:pic>
        <p:nvPicPr>
          <p:cNvPr id="36" name="border" descr="A screen shot of a computer&#10;&#10;Description automatically generated">
            <a:extLst>
              <a:ext uri="{FF2B5EF4-FFF2-40B4-BE49-F238E27FC236}">
                <a16:creationId xmlns:a16="http://schemas.microsoft.com/office/drawing/2014/main" id="{EA89D4DB-CC1D-404D-B13E-754E7448350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4" name="Group 3">
            <a:extLst>
              <a:ext uri="{FF2B5EF4-FFF2-40B4-BE49-F238E27FC236}">
                <a16:creationId xmlns:a16="http://schemas.microsoft.com/office/drawing/2014/main" id="{8C9FA8AC-869D-4AA4-9FA8-D5AC16B2EE8E}"/>
              </a:ext>
            </a:extLst>
          </p:cNvPr>
          <p:cNvGrpSpPr/>
          <p:nvPr/>
        </p:nvGrpSpPr>
        <p:grpSpPr>
          <a:xfrm>
            <a:off x="755576" y="1412776"/>
            <a:ext cx="7609287" cy="4608512"/>
            <a:chOff x="755576" y="1412776"/>
            <a:chExt cx="7609287" cy="4608512"/>
          </a:xfrm>
        </p:grpSpPr>
        <p:sp>
          <p:nvSpPr>
            <p:cNvPr id="3" name="Rectangle 2">
              <a:extLst>
                <a:ext uri="{FF2B5EF4-FFF2-40B4-BE49-F238E27FC236}">
                  <a16:creationId xmlns:a16="http://schemas.microsoft.com/office/drawing/2014/main" id="{67ECE73D-3D5D-47EB-8D90-E918657B07F3}"/>
                </a:ext>
              </a:extLst>
            </p:cNvPr>
            <p:cNvSpPr/>
            <p:nvPr/>
          </p:nvSpPr>
          <p:spPr>
            <a:xfrm>
              <a:off x="755576" y="1412776"/>
              <a:ext cx="3672408" cy="4608512"/>
            </a:xfrm>
            <a:prstGeom prst="rect">
              <a:avLst/>
            </a:prstGeom>
            <a:solidFill>
              <a:schemeClr val="bg1"/>
            </a:solidFill>
            <a:ln w="38100">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3BBE4A09-7B41-4047-B272-28F3A26D1F07}"/>
                </a:ext>
              </a:extLst>
            </p:cNvPr>
            <p:cNvSpPr/>
            <p:nvPr/>
          </p:nvSpPr>
          <p:spPr>
            <a:xfrm>
              <a:off x="4692455" y="1412776"/>
              <a:ext cx="3672408" cy="4608512"/>
            </a:xfrm>
            <a:prstGeom prst="rect">
              <a:avLst/>
            </a:prstGeom>
            <a:solidFill>
              <a:schemeClr val="bg1"/>
            </a:solidFill>
            <a:ln w="38100">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1F72609F-97FE-40EA-B4D7-918624CA2FEC}"/>
                </a:ext>
              </a:extLst>
            </p:cNvPr>
            <p:cNvSpPr txBox="1"/>
            <p:nvPr/>
          </p:nvSpPr>
          <p:spPr>
            <a:xfrm>
              <a:off x="1317469" y="1511641"/>
              <a:ext cx="2465534" cy="372346"/>
            </a:xfrm>
            <a:prstGeom prst="rect">
              <a:avLst/>
            </a:prstGeom>
            <a:noFill/>
          </p:spPr>
          <p:txBody>
            <a:bodyPr wrap="square" rtlCol="0">
              <a:spAutoFit/>
            </a:bodyPr>
            <a:lstStyle/>
            <a:p>
              <a:pPr lvl="0">
                <a:lnSpc>
                  <a:spcPct val="107000"/>
                </a:lnSpc>
                <a:spcAft>
                  <a:spcPts val="800"/>
                </a:spcAft>
              </a:pPr>
              <a:r>
                <a:rPr lang="en-GB" dirty="0">
                  <a:latin typeface="Twinkl" pitchFamily="2" charset="0"/>
                  <a:ea typeface="Calibri" panose="020F0502020204030204" pitchFamily="34" charset="0"/>
                  <a:cs typeface="Arial" panose="020B0604020202020204" pitchFamily="34" charset="0"/>
                </a:rPr>
                <a:t>Things I Can Control</a:t>
              </a:r>
            </a:p>
          </p:txBody>
        </p:sp>
        <p:sp>
          <p:nvSpPr>
            <p:cNvPr id="39" name="TextBox 38">
              <a:extLst>
                <a:ext uri="{FF2B5EF4-FFF2-40B4-BE49-F238E27FC236}">
                  <a16:creationId xmlns:a16="http://schemas.microsoft.com/office/drawing/2014/main" id="{CD1CF3A7-799B-4843-943C-CA106DC47F94}"/>
                </a:ext>
              </a:extLst>
            </p:cNvPr>
            <p:cNvSpPr txBox="1"/>
            <p:nvPr/>
          </p:nvSpPr>
          <p:spPr>
            <a:xfrm>
              <a:off x="5295892" y="1511641"/>
              <a:ext cx="2465534" cy="372346"/>
            </a:xfrm>
            <a:prstGeom prst="rect">
              <a:avLst/>
            </a:prstGeom>
            <a:noFill/>
          </p:spPr>
          <p:txBody>
            <a:bodyPr wrap="square" rtlCol="0">
              <a:spAutoFit/>
            </a:bodyPr>
            <a:lstStyle/>
            <a:p>
              <a:pPr lvl="0">
                <a:lnSpc>
                  <a:spcPct val="107000"/>
                </a:lnSpc>
                <a:spcAft>
                  <a:spcPts val="800"/>
                </a:spcAft>
              </a:pPr>
              <a:r>
                <a:rPr lang="en-GB" dirty="0">
                  <a:latin typeface="Twinkl" pitchFamily="2" charset="0"/>
                  <a:ea typeface="Calibri" panose="020F0502020204030204" pitchFamily="34" charset="0"/>
                  <a:cs typeface="Arial" panose="020B0604020202020204" pitchFamily="34" charset="0"/>
                </a:rPr>
                <a:t>Things I Can’t Control</a:t>
              </a:r>
            </a:p>
          </p:txBody>
        </p:sp>
      </p:grpSp>
    </p:spTree>
    <p:extLst>
      <p:ext uri="{BB962C8B-B14F-4D97-AF65-F5344CB8AC3E}">
        <p14:creationId xmlns:p14="http://schemas.microsoft.com/office/powerpoint/2010/main" val="23232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par>
                          <p:cTn id="53" fill="hold">
                            <p:stCondLst>
                              <p:cond delay="5500"/>
                            </p:stCondLst>
                            <p:childTnLst>
                              <p:par>
                                <p:cTn id="54" presetID="10" presetClass="entr" presetSubtype="0" fill="hold" grpId="0"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childTnLst>
                          </p:cTn>
                        </p:par>
                        <p:par>
                          <p:cTn id="57" fill="hold">
                            <p:stCondLst>
                              <p:cond delay="6000"/>
                            </p:stCondLst>
                            <p:childTnLst>
                              <p:par>
                                <p:cTn id="58" presetID="10"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par>
                          <p:cTn id="61" fill="hold">
                            <p:stCondLst>
                              <p:cond delay="6500"/>
                            </p:stCondLst>
                            <p:childTnLst>
                              <p:par>
                                <p:cTn id="62" presetID="10" presetClass="entr" presetSubtype="0" fill="hold" grpId="0"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childTnLst>
                          </p:cTn>
                        </p:par>
                        <p:par>
                          <p:cTn id="65" fill="hold">
                            <p:stCondLst>
                              <p:cond delay="7000"/>
                            </p:stCondLst>
                            <p:childTnLst>
                              <p:par>
                                <p:cTn id="66" presetID="10" presetClass="entr" presetSubtype="0" fill="hold" grpId="0"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childTnLst>
                          </p:cTn>
                        </p:par>
                        <p:par>
                          <p:cTn id="69" fill="hold">
                            <p:stCondLst>
                              <p:cond delay="7500"/>
                            </p:stCondLst>
                            <p:childTnLst>
                              <p:par>
                                <p:cTn id="70" presetID="10" presetClass="entr" presetSubtype="0" fill="hold" grpId="0" nodeType="after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childTnLst>
                                </p:cTn>
                              </p:par>
                            </p:childTnLst>
                          </p:cTn>
                        </p:par>
                        <p:par>
                          <p:cTn id="73" fill="hold">
                            <p:stCondLst>
                              <p:cond delay="8000"/>
                            </p:stCondLst>
                            <p:childTnLst>
                              <p:par>
                                <p:cTn id="74" presetID="10" presetClass="entr" presetSubtype="0" fill="hold" grpId="0" nodeType="after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500"/>
                                        <p:tgtEl>
                                          <p:spTgt spid="9"/>
                                        </p:tgtEl>
                                      </p:cBhvr>
                                    </p:animEffect>
                                  </p:childTnLst>
                                </p:cTn>
                              </p:par>
                            </p:childTnLst>
                          </p:cTn>
                        </p:par>
                        <p:par>
                          <p:cTn id="77" fill="hold">
                            <p:stCondLst>
                              <p:cond delay="8500"/>
                            </p:stCondLst>
                            <p:childTnLst>
                              <p:par>
                                <p:cTn id="78" presetID="10" presetClass="entr" presetSubtype="0" fill="hold" grpId="0" nodeType="after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500"/>
                                        <p:tgtEl>
                                          <p:spTgt spid="22"/>
                                        </p:tgtEl>
                                      </p:cBhvr>
                                    </p:animEffect>
                                  </p:childTnLst>
                                </p:cTn>
                              </p:par>
                            </p:childTnLst>
                          </p:cTn>
                        </p:par>
                        <p:par>
                          <p:cTn id="81" fill="hold">
                            <p:stCondLst>
                              <p:cond delay="9000"/>
                            </p:stCondLst>
                            <p:childTnLst>
                              <p:par>
                                <p:cTn id="82" presetID="10" presetClass="entr" presetSubtype="0" fill="hold" grpId="0" nodeType="after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500"/>
                                        <p:tgtEl>
                                          <p:spTgt spid="14"/>
                                        </p:tgtEl>
                                      </p:cBhvr>
                                    </p:animEffect>
                                  </p:childTnLst>
                                </p:cTn>
                              </p:par>
                            </p:childTnLst>
                          </p:cTn>
                        </p:par>
                        <p:par>
                          <p:cTn id="85" fill="hold">
                            <p:stCondLst>
                              <p:cond delay="9500"/>
                            </p:stCondLst>
                            <p:childTnLst>
                              <p:par>
                                <p:cTn id="86" presetID="10" presetClass="entr" presetSubtype="0" fill="hold" grpId="0" nodeType="after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fade">
                                      <p:cBhvr>
                                        <p:cTn id="88" dur="500"/>
                                        <p:tgtEl>
                                          <p:spTgt spid="20"/>
                                        </p:tgtEl>
                                      </p:cBhvr>
                                    </p:animEffect>
                                  </p:childTnLst>
                                </p:cTn>
                              </p:par>
                            </p:childTnLst>
                          </p:cTn>
                        </p:par>
                        <p:par>
                          <p:cTn id="89" fill="hold">
                            <p:stCondLst>
                              <p:cond delay="10000"/>
                            </p:stCondLst>
                            <p:childTnLst>
                              <p:par>
                                <p:cTn id="90" presetID="22" presetClass="entr" presetSubtype="8" fill="hold" grpId="0" nodeType="after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wipe(left)">
                                      <p:cBhvr>
                                        <p:cTn id="9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4" grpId="0" animBg="1"/>
      <p:bldP spid="25" grpId="0" animBg="1"/>
      <p:bldP spid="26" grpId="0" animBg="1"/>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 up of a snow covered mountain&#10;&#10;Description automatically generated">
            <a:extLst>
              <a:ext uri="{FF2B5EF4-FFF2-40B4-BE49-F238E27FC236}">
                <a16:creationId xmlns:a16="http://schemas.microsoft.com/office/drawing/2014/main" id="{197A1FA3-F96D-4E2B-8CA7-13C6485B83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6632"/>
            <a:ext cx="9144000" cy="3297512"/>
          </a:xfrm>
          <a:prstGeom prst="rect">
            <a:avLst/>
          </a:prstGeom>
        </p:spPr>
      </p:pic>
      <p:pic>
        <p:nvPicPr>
          <p:cNvPr id="13" name="Picture 12" descr="A picture containing large, flying, flock, plane&#10;&#10;Description automatically generated">
            <a:extLst>
              <a:ext uri="{FF2B5EF4-FFF2-40B4-BE49-F238E27FC236}">
                <a16:creationId xmlns:a16="http://schemas.microsoft.com/office/drawing/2014/main" id="{2B5AF19C-37FB-4628-97DE-8534014F55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391"/>
            <a:ext cx="9144000" cy="6465864"/>
          </a:xfrm>
          <a:prstGeom prst="rect">
            <a:avLst/>
          </a:prstGeom>
        </p:spPr>
      </p:pic>
      <p:pic>
        <p:nvPicPr>
          <p:cNvPr id="11" name="border" descr="A screen shot of a computer&#10;&#10;Description automatically generated">
            <a:extLst>
              <a:ext uri="{FF2B5EF4-FFF2-40B4-BE49-F238E27FC236}">
                <a16:creationId xmlns:a16="http://schemas.microsoft.com/office/drawing/2014/main" id="{3631E224-788D-40AE-B88D-2E46862B2DC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3" name="Group 2"/>
          <p:cNvGrpSpPr/>
          <p:nvPr/>
        </p:nvGrpSpPr>
        <p:grpSpPr>
          <a:xfrm>
            <a:off x="1107306" y="1282944"/>
            <a:ext cx="1569992" cy="1569992"/>
            <a:chOff x="4788025" y="4522833"/>
            <a:chExt cx="1569992" cy="1569992"/>
          </a:xfrm>
          <a:solidFill>
            <a:srgbClr val="25B7BC"/>
          </a:solidFill>
        </p:grpSpPr>
        <p:sp>
          <p:nvSpPr>
            <p:cNvPr id="4" name="Oval 3">
              <a:hlinkClick r:id="rId5" action="ppaction://hlinksldjump"/>
            </p:cNvPr>
            <p:cNvSpPr/>
            <p:nvPr/>
          </p:nvSpPr>
          <p:spPr>
            <a:xfrm>
              <a:off x="4788025" y="4522833"/>
              <a:ext cx="1569992" cy="15699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chemeClr val="bg1"/>
                </a:solidFill>
              </a:endParaRPr>
            </a:p>
          </p:txBody>
        </p:sp>
        <p:sp>
          <p:nvSpPr>
            <p:cNvPr id="5" name="Rectangle 4">
              <a:hlinkClick r:id="rId5" action="ppaction://hlinksldjump"/>
            </p:cNvPr>
            <p:cNvSpPr/>
            <p:nvPr/>
          </p:nvSpPr>
          <p:spPr>
            <a:xfrm>
              <a:off x="4888945" y="5184718"/>
              <a:ext cx="1368152" cy="246221"/>
            </a:xfrm>
            <a:prstGeom prst="rect">
              <a:avLst/>
            </a:prstGeom>
            <a:grpFill/>
          </p:spPr>
          <p:txBody>
            <a:bodyPr wrap="square" lIns="0" tIns="0" rIns="0" bIns="0">
              <a:spAutoFit/>
            </a:bodyPr>
            <a:lstStyle/>
            <a:p>
              <a:pPr algn="ctr"/>
              <a:r>
                <a:rPr lang="en-GB" sz="1600" b="1" dirty="0">
                  <a:solidFill>
                    <a:schemeClr val="bg1"/>
                  </a:solidFill>
                </a:rPr>
                <a:t>Consolidating</a:t>
              </a:r>
            </a:p>
          </p:txBody>
        </p:sp>
      </p:grpSp>
      <p:grpSp>
        <p:nvGrpSpPr>
          <p:cNvPr id="6" name="Group 5"/>
          <p:cNvGrpSpPr/>
          <p:nvPr/>
        </p:nvGrpSpPr>
        <p:grpSpPr>
          <a:xfrm>
            <a:off x="6444208" y="1149843"/>
            <a:ext cx="1569992" cy="1569992"/>
            <a:chOff x="6574042" y="4512842"/>
            <a:chExt cx="1569992" cy="1569992"/>
          </a:xfrm>
          <a:solidFill>
            <a:srgbClr val="E5C800"/>
          </a:solidFill>
        </p:grpSpPr>
        <p:sp>
          <p:nvSpPr>
            <p:cNvPr id="7" name="Oval 6">
              <a:hlinkClick r:id="rId6" action="ppaction://hlinksldjump"/>
            </p:cNvPr>
            <p:cNvSpPr/>
            <p:nvPr/>
          </p:nvSpPr>
          <p:spPr>
            <a:xfrm>
              <a:off x="6574042" y="4512842"/>
              <a:ext cx="1569992" cy="15699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chemeClr val="bg1"/>
                </a:solidFill>
              </a:endParaRPr>
            </a:p>
          </p:txBody>
        </p:sp>
        <p:sp>
          <p:nvSpPr>
            <p:cNvPr id="8" name="Rectangle 7">
              <a:hlinkClick r:id="rId6" action="ppaction://hlinksldjump"/>
            </p:cNvPr>
            <p:cNvSpPr/>
            <p:nvPr/>
          </p:nvSpPr>
          <p:spPr>
            <a:xfrm>
              <a:off x="6710965" y="5184717"/>
              <a:ext cx="1296145" cy="246221"/>
            </a:xfrm>
            <a:prstGeom prst="rect">
              <a:avLst/>
            </a:prstGeom>
            <a:grpFill/>
          </p:spPr>
          <p:txBody>
            <a:bodyPr wrap="square" lIns="0" tIns="0" rIns="0" bIns="0">
              <a:spAutoFit/>
            </a:bodyPr>
            <a:lstStyle/>
            <a:p>
              <a:pPr algn="ctr"/>
              <a:r>
                <a:rPr lang="en-GB" sz="1600" b="1" dirty="0">
                  <a:solidFill>
                    <a:schemeClr val="bg1"/>
                  </a:solidFill>
                </a:rPr>
                <a:t>Reflecting </a:t>
              </a:r>
            </a:p>
          </p:txBody>
        </p:sp>
      </p:grpSp>
      <p:pic>
        <p:nvPicPr>
          <p:cNvPr id="9" name="Picture 8" descr="A group of people posing for the camera&#10;&#10;Description automatically generated">
            <a:extLst>
              <a:ext uri="{FF2B5EF4-FFF2-40B4-BE49-F238E27FC236}">
                <a16:creationId xmlns:a16="http://schemas.microsoft.com/office/drawing/2014/main" id="{C616BA6D-AABB-4A9E-95CB-FF1866820B4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45778" y="1357092"/>
            <a:ext cx="4186462" cy="4907159"/>
          </a:xfrm>
          <a:prstGeom prst="rect">
            <a:avLst/>
          </a:prstGeom>
        </p:spPr>
      </p:pic>
    </p:spTree>
    <p:extLst>
      <p:ext uri="{BB962C8B-B14F-4D97-AF65-F5344CB8AC3E}">
        <p14:creationId xmlns:p14="http://schemas.microsoft.com/office/powerpoint/2010/main" val="33494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Consolidating</a:t>
            </a:r>
          </a:p>
        </p:txBody>
      </p:sp>
    </p:spTree>
    <p:extLst>
      <p:ext uri="{BB962C8B-B14F-4D97-AF65-F5344CB8AC3E}">
        <p14:creationId xmlns:p14="http://schemas.microsoft.com/office/powerpoint/2010/main" val="3978299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My Control</a:t>
            </a:r>
          </a:p>
        </p:txBody>
      </p:sp>
      <p:sp>
        <p:nvSpPr>
          <p:cNvPr id="7" name="Rectangle 6">
            <a:extLst>
              <a:ext uri="{FF2B5EF4-FFF2-40B4-BE49-F238E27FC236}">
                <a16:creationId xmlns:a16="http://schemas.microsoft.com/office/drawing/2014/main" id="{7413689C-569C-41E7-B6BE-EF6B381B8B0F}"/>
              </a:ext>
            </a:extLst>
          </p:cNvPr>
          <p:cNvSpPr/>
          <p:nvPr/>
        </p:nvSpPr>
        <p:spPr>
          <a:xfrm>
            <a:off x="3923928" y="1772816"/>
            <a:ext cx="4464422" cy="1224136"/>
          </a:xfrm>
          <a:prstGeom prst="rect">
            <a:avLst/>
          </a:prstGeom>
          <a:solidFill>
            <a:srgbClr val="ED73AA"/>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rIns="108000" rtlCol="0" anchor="ctr"/>
          <a:lstStyle/>
          <a:p>
            <a:pPr algn="ctr"/>
            <a:r>
              <a:rPr lang="en-GB" dirty="0"/>
              <a:t>Using your </a:t>
            </a:r>
            <a:r>
              <a:rPr lang="en-GB" b="1" dirty="0"/>
              <a:t>My Control Activity Sheet</a:t>
            </a:r>
            <a:r>
              <a:rPr lang="en-GB" dirty="0"/>
              <a:t>, create a reminder of what you can and can’t control to display in your home.</a:t>
            </a:r>
          </a:p>
        </p:txBody>
      </p:sp>
      <p:pic>
        <p:nvPicPr>
          <p:cNvPr id="4" name="Picture 3">
            <a:extLst>
              <a:ext uri="{FF2B5EF4-FFF2-40B4-BE49-F238E27FC236}">
                <a16:creationId xmlns:a16="http://schemas.microsoft.com/office/drawing/2014/main" id="{4D50A0B3-FB3D-4941-BEB6-58ADCEF3CC3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71600" y="1473203"/>
            <a:ext cx="3265868" cy="4619622"/>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descr="A person in a costume&#10;&#10;Description automatically generated">
            <a:extLst>
              <a:ext uri="{FF2B5EF4-FFF2-40B4-BE49-F238E27FC236}">
                <a16:creationId xmlns:a16="http://schemas.microsoft.com/office/drawing/2014/main" id="{6752AE3E-7058-477B-812B-D8C9991E74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2040" y="3203419"/>
            <a:ext cx="2664296" cy="2986670"/>
          </a:xfrm>
          <a:prstGeom prst="rect">
            <a:avLst/>
          </a:prstGeom>
        </p:spPr>
      </p:pic>
    </p:spTree>
    <p:extLst>
      <p:ext uri="{BB962C8B-B14F-4D97-AF65-F5344CB8AC3E}">
        <p14:creationId xmlns:p14="http://schemas.microsoft.com/office/powerpoint/2010/main" val="93881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Self-Kindness</a:t>
            </a:r>
          </a:p>
        </p:txBody>
      </p:sp>
      <p:sp>
        <p:nvSpPr>
          <p:cNvPr id="7" name="Rectangle 6">
            <a:extLst>
              <a:ext uri="{FF2B5EF4-FFF2-40B4-BE49-F238E27FC236}">
                <a16:creationId xmlns:a16="http://schemas.microsoft.com/office/drawing/2014/main" id="{7413689C-569C-41E7-B6BE-EF6B381B8B0F}"/>
              </a:ext>
            </a:extLst>
          </p:cNvPr>
          <p:cNvSpPr/>
          <p:nvPr/>
        </p:nvSpPr>
        <p:spPr>
          <a:xfrm>
            <a:off x="884453" y="1924075"/>
            <a:ext cx="4464422" cy="1512168"/>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504000" rtlCol="0" anchor="ctr"/>
          <a:lstStyle/>
          <a:p>
            <a:pPr algn="ctr"/>
            <a:r>
              <a:rPr lang="en-GB" dirty="0"/>
              <a:t>This </a:t>
            </a:r>
            <a:r>
              <a:rPr lang="en-GB" b="1" dirty="0"/>
              <a:t>Showing Ourselves Gratitude Activity Sheet </a:t>
            </a:r>
            <a:r>
              <a:rPr lang="en-GB" dirty="0"/>
              <a:t>can be used to help you think about ways you can be kind to yourself and show yourself some self-care.</a:t>
            </a:r>
          </a:p>
        </p:txBody>
      </p:sp>
      <p:pic>
        <p:nvPicPr>
          <p:cNvPr id="4" name="Picture 3">
            <a:extLst>
              <a:ext uri="{FF2B5EF4-FFF2-40B4-BE49-F238E27FC236}">
                <a16:creationId xmlns:a16="http://schemas.microsoft.com/office/drawing/2014/main" id="{4D50A0B3-FB3D-4941-BEB6-58ADCEF3CC3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978541" y="1473201"/>
            <a:ext cx="3265867" cy="4619622"/>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descr="A person sitting on a bicycle&#10;&#10;Description automatically generated">
            <a:extLst>
              <a:ext uri="{FF2B5EF4-FFF2-40B4-BE49-F238E27FC236}">
                <a16:creationId xmlns:a16="http://schemas.microsoft.com/office/drawing/2014/main" id="{009F59A2-2F78-4E5A-AF33-53B955690A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624" y="3140968"/>
            <a:ext cx="2562948" cy="3179821"/>
          </a:xfrm>
          <a:prstGeom prst="rect">
            <a:avLst/>
          </a:prstGeom>
        </p:spPr>
      </p:pic>
    </p:spTree>
    <p:extLst>
      <p:ext uri="{BB962C8B-B14F-4D97-AF65-F5344CB8AC3E}">
        <p14:creationId xmlns:p14="http://schemas.microsoft.com/office/powerpoint/2010/main" val="343807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Support Networks</a:t>
            </a:r>
          </a:p>
        </p:txBody>
      </p:sp>
      <p:sp>
        <p:nvSpPr>
          <p:cNvPr id="5" name="TextBox 4">
            <a:extLst>
              <a:ext uri="{FF2B5EF4-FFF2-40B4-BE49-F238E27FC236}">
                <a16:creationId xmlns:a16="http://schemas.microsoft.com/office/drawing/2014/main" id="{868B4066-62B5-479D-9CD8-FF2241C530F0}"/>
              </a:ext>
            </a:extLst>
          </p:cNvPr>
          <p:cNvSpPr txBox="1"/>
          <p:nvPr/>
        </p:nvSpPr>
        <p:spPr>
          <a:xfrm>
            <a:off x="755650" y="1484784"/>
            <a:ext cx="7632700" cy="646331"/>
          </a:xfrm>
          <a:prstGeom prst="rect">
            <a:avLst/>
          </a:prstGeom>
          <a:noFill/>
        </p:spPr>
        <p:txBody>
          <a:bodyPr wrap="square" rtlCol="0">
            <a:spAutoFit/>
          </a:bodyPr>
          <a:lstStyle/>
          <a:p>
            <a:pPr lvl="0"/>
            <a:r>
              <a:rPr lang="en-GB" dirty="0"/>
              <a:t>When you are looking after your own wellbeing, it is important to realise how much other people can help and support you. </a:t>
            </a:r>
          </a:p>
        </p:txBody>
      </p:sp>
      <p:sp>
        <p:nvSpPr>
          <p:cNvPr id="6" name="TextBox 5">
            <a:extLst>
              <a:ext uri="{FF2B5EF4-FFF2-40B4-BE49-F238E27FC236}">
                <a16:creationId xmlns:a16="http://schemas.microsoft.com/office/drawing/2014/main" id="{BBB5C349-4F74-4F7B-9852-DDA947F773D7}"/>
              </a:ext>
            </a:extLst>
          </p:cNvPr>
          <p:cNvSpPr txBox="1"/>
          <p:nvPr/>
        </p:nvSpPr>
        <p:spPr>
          <a:xfrm>
            <a:off x="755650" y="2263951"/>
            <a:ext cx="6408638" cy="923330"/>
          </a:xfrm>
          <a:prstGeom prst="rect">
            <a:avLst/>
          </a:prstGeom>
          <a:noFill/>
        </p:spPr>
        <p:txBody>
          <a:bodyPr wrap="square" rtlCol="0">
            <a:spAutoFit/>
          </a:bodyPr>
          <a:lstStyle/>
          <a:p>
            <a:pPr lvl="0"/>
            <a:r>
              <a:rPr lang="en-GB" dirty="0"/>
              <a:t>As well as this, you can be there to support and help others. Often, focusing on other people can benefit your own wellbeing, as it helps you to feel good and positive. </a:t>
            </a:r>
          </a:p>
        </p:txBody>
      </p:sp>
      <p:sp>
        <p:nvSpPr>
          <p:cNvPr id="7" name="TextBox 6">
            <a:extLst>
              <a:ext uri="{FF2B5EF4-FFF2-40B4-BE49-F238E27FC236}">
                <a16:creationId xmlns:a16="http://schemas.microsoft.com/office/drawing/2014/main" id="{A419128D-46EB-4D60-B56C-6BE5859D850A}"/>
              </a:ext>
            </a:extLst>
          </p:cNvPr>
          <p:cNvSpPr txBox="1"/>
          <p:nvPr/>
        </p:nvSpPr>
        <p:spPr>
          <a:xfrm>
            <a:off x="755650" y="3320117"/>
            <a:ext cx="6048598" cy="923330"/>
          </a:xfrm>
          <a:prstGeom prst="rect">
            <a:avLst/>
          </a:prstGeom>
          <a:noFill/>
        </p:spPr>
        <p:txBody>
          <a:bodyPr wrap="square" rtlCol="0">
            <a:spAutoFit/>
          </a:bodyPr>
          <a:lstStyle/>
          <a:p>
            <a:pPr lvl="0"/>
            <a:r>
              <a:rPr lang="en-GB" dirty="0"/>
              <a:t>Helping other people can make you feel needed and your support for them creates a support network for you when, or if, you need it. </a:t>
            </a:r>
          </a:p>
        </p:txBody>
      </p:sp>
      <p:sp>
        <p:nvSpPr>
          <p:cNvPr id="8" name="TextBox 7">
            <a:extLst>
              <a:ext uri="{FF2B5EF4-FFF2-40B4-BE49-F238E27FC236}">
                <a16:creationId xmlns:a16="http://schemas.microsoft.com/office/drawing/2014/main" id="{0D87B614-630B-4909-8053-2962DF69CB6B}"/>
              </a:ext>
            </a:extLst>
          </p:cNvPr>
          <p:cNvSpPr txBox="1"/>
          <p:nvPr/>
        </p:nvSpPr>
        <p:spPr>
          <a:xfrm>
            <a:off x="753392" y="4376283"/>
            <a:ext cx="4466679" cy="646331"/>
          </a:xfrm>
          <a:prstGeom prst="rect">
            <a:avLst/>
          </a:prstGeom>
          <a:noFill/>
        </p:spPr>
        <p:txBody>
          <a:bodyPr wrap="square" rtlCol="0">
            <a:spAutoFit/>
          </a:bodyPr>
          <a:lstStyle/>
          <a:p>
            <a:pPr lvl="0"/>
            <a:r>
              <a:rPr lang="en-GB" dirty="0"/>
              <a:t>It is important to reach out to others and say when you need help and support. </a:t>
            </a:r>
          </a:p>
        </p:txBody>
      </p:sp>
      <p:sp>
        <p:nvSpPr>
          <p:cNvPr id="9" name="Rectangle 8">
            <a:extLst>
              <a:ext uri="{FF2B5EF4-FFF2-40B4-BE49-F238E27FC236}">
                <a16:creationId xmlns:a16="http://schemas.microsoft.com/office/drawing/2014/main" id="{33F288C5-264F-4705-BFCB-ED35910304B1}"/>
              </a:ext>
            </a:extLst>
          </p:cNvPr>
          <p:cNvSpPr/>
          <p:nvPr/>
        </p:nvSpPr>
        <p:spPr>
          <a:xfrm>
            <a:off x="757957" y="5169966"/>
            <a:ext cx="4898728" cy="791617"/>
          </a:xfrm>
          <a:prstGeom prst="rect">
            <a:avLst/>
          </a:prstGeom>
          <a:solidFill>
            <a:srgbClr val="AE75B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396000" rtlCol="0" anchor="ctr"/>
          <a:lstStyle/>
          <a:p>
            <a:pPr lvl="0"/>
            <a:r>
              <a:rPr lang="en-GB" dirty="0"/>
              <a:t>Remember, other people will feel good from helping you. </a:t>
            </a:r>
          </a:p>
        </p:txBody>
      </p:sp>
      <p:pic>
        <p:nvPicPr>
          <p:cNvPr id="4" name="Picture 3" descr="A picture containing person, racket, woman, holding&#10;&#10;Description automatically generated">
            <a:extLst>
              <a:ext uri="{FF2B5EF4-FFF2-40B4-BE49-F238E27FC236}">
                <a16:creationId xmlns:a16="http://schemas.microsoft.com/office/drawing/2014/main" id="{A7557536-B413-4A61-8C15-65E50B9E6E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64162" y="2852936"/>
            <a:ext cx="3096270" cy="3345383"/>
          </a:xfrm>
          <a:prstGeom prst="rect">
            <a:avLst/>
          </a:prstGeom>
        </p:spPr>
      </p:pic>
    </p:spTree>
    <p:extLst>
      <p:ext uri="{BB962C8B-B14F-4D97-AF65-F5344CB8AC3E}">
        <p14:creationId xmlns:p14="http://schemas.microsoft.com/office/powerpoint/2010/main" val="405322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Support Networks</a:t>
            </a:r>
          </a:p>
        </p:txBody>
      </p:sp>
      <p:sp>
        <p:nvSpPr>
          <p:cNvPr id="5" name="TextBox 4">
            <a:extLst>
              <a:ext uri="{FF2B5EF4-FFF2-40B4-BE49-F238E27FC236}">
                <a16:creationId xmlns:a16="http://schemas.microsoft.com/office/drawing/2014/main" id="{868B4066-62B5-479D-9CD8-FF2241C530F0}"/>
              </a:ext>
            </a:extLst>
          </p:cNvPr>
          <p:cNvSpPr txBox="1"/>
          <p:nvPr/>
        </p:nvSpPr>
        <p:spPr>
          <a:xfrm>
            <a:off x="755650" y="1484784"/>
            <a:ext cx="7632700" cy="646331"/>
          </a:xfrm>
          <a:prstGeom prst="rect">
            <a:avLst/>
          </a:prstGeom>
          <a:noFill/>
        </p:spPr>
        <p:txBody>
          <a:bodyPr wrap="square" rtlCol="0">
            <a:spAutoFit/>
          </a:bodyPr>
          <a:lstStyle/>
          <a:p>
            <a:pPr lvl="0" algn="ctr"/>
            <a:r>
              <a:rPr lang="en-GB" dirty="0"/>
              <a:t>Use this </a:t>
            </a:r>
            <a:r>
              <a:rPr lang="en-GB" b="1" dirty="0"/>
              <a:t>Support Networks Activity Sheet </a:t>
            </a:r>
            <a:r>
              <a:rPr lang="en-GB" dirty="0"/>
              <a:t>to realise who is within your network of support. </a:t>
            </a:r>
          </a:p>
        </p:txBody>
      </p:sp>
      <p:pic>
        <p:nvPicPr>
          <p:cNvPr id="10" name="Picture 9">
            <a:extLst>
              <a:ext uri="{FF2B5EF4-FFF2-40B4-BE49-F238E27FC236}">
                <a16:creationId xmlns:a16="http://schemas.microsoft.com/office/drawing/2014/main" id="{5B498440-9FB0-49D0-A371-214838F8553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875556" y="2280295"/>
            <a:ext cx="5392887" cy="3812530"/>
          </a:xfrm>
          <a:prstGeom prst="rect">
            <a:avLst/>
          </a:prstGeom>
          <a:ln>
            <a:solidFill>
              <a:schemeClr val="tx1"/>
            </a:solidFill>
          </a:ln>
          <a:effectLst>
            <a:outerShdw blurRad="50800" dist="38100" dir="2700000" algn="tl" rotWithShape="0">
              <a:prstClr val="black">
                <a:alpha val="40000"/>
              </a:prstClr>
            </a:outerShdw>
          </a:effectLst>
        </p:spPr>
      </p:pic>
      <p:sp>
        <p:nvSpPr>
          <p:cNvPr id="3" name="Oval 2">
            <a:extLst>
              <a:ext uri="{FF2B5EF4-FFF2-40B4-BE49-F238E27FC236}">
                <a16:creationId xmlns:a16="http://schemas.microsoft.com/office/drawing/2014/main" id="{E6F00FB6-E732-4244-90A8-48632F175D02}"/>
              </a:ext>
            </a:extLst>
          </p:cNvPr>
          <p:cNvSpPr/>
          <p:nvPr/>
        </p:nvSpPr>
        <p:spPr>
          <a:xfrm>
            <a:off x="755650" y="2620913"/>
            <a:ext cx="2736304" cy="2736304"/>
          </a:xfrm>
          <a:prstGeom prst="ellipse">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you can go to anyone you feel comfortable talking to within your support network. </a:t>
            </a:r>
          </a:p>
        </p:txBody>
      </p:sp>
    </p:spTree>
    <p:extLst>
      <p:ext uri="{BB962C8B-B14F-4D97-AF65-F5344CB8AC3E}">
        <p14:creationId xmlns:p14="http://schemas.microsoft.com/office/powerpoint/2010/main" val="106984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 calcmode="lin" valueType="num">
                                      <p:cBhvr>
                                        <p:cTn id="20" dur="500" fill="hold"/>
                                        <p:tgtEl>
                                          <p:spTgt spid="3"/>
                                        </p:tgtEl>
                                        <p:attrNameLst>
                                          <p:attrName>style.rotation</p:attrName>
                                        </p:attrNameLst>
                                      </p:cBhvr>
                                      <p:tavLst>
                                        <p:tav tm="0">
                                          <p:val>
                                            <p:fltVal val="90"/>
                                          </p:val>
                                        </p:tav>
                                        <p:tav tm="100000">
                                          <p:val>
                                            <p:fltVal val="0"/>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Reflecting</a:t>
            </a:r>
          </a:p>
        </p:txBody>
      </p:sp>
    </p:spTree>
    <p:extLst>
      <p:ext uri="{BB962C8B-B14F-4D97-AF65-F5344CB8AC3E}">
        <p14:creationId xmlns:p14="http://schemas.microsoft.com/office/powerpoint/2010/main" val="4043001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snow covered mountain&#10;&#10;Description automatically generated">
            <a:extLst>
              <a:ext uri="{FF2B5EF4-FFF2-40B4-BE49-F238E27FC236}">
                <a16:creationId xmlns:a16="http://schemas.microsoft.com/office/drawing/2014/main" id="{5DBFFE9C-A870-46B0-917F-1BD762DFF1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88640"/>
            <a:ext cx="9144000" cy="5457752"/>
          </a:xfrm>
          <a:prstGeom prst="rect">
            <a:avLst/>
          </a:prstGeom>
        </p:spPr>
      </p:pic>
      <p:pic>
        <p:nvPicPr>
          <p:cNvPr id="10" name="Picture 9" descr="A picture containing grass, sheep, grazing, green&#10;&#10;Description automatically generated">
            <a:extLst>
              <a:ext uri="{FF2B5EF4-FFF2-40B4-BE49-F238E27FC236}">
                <a16:creationId xmlns:a16="http://schemas.microsoft.com/office/drawing/2014/main" id="{2A7BC910-0CE0-4F8F-BB98-0DC0A4BFEF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198" y="4075836"/>
            <a:ext cx="8220075" cy="2665532"/>
          </a:xfrm>
          <a:prstGeom prst="rect">
            <a:avLst/>
          </a:prstGeom>
        </p:spPr>
      </p:pic>
      <p:sp>
        <p:nvSpPr>
          <p:cNvPr id="3" name="TextBox 2">
            <a:extLst>
              <a:ext uri="{FF2B5EF4-FFF2-40B4-BE49-F238E27FC236}">
                <a16:creationId xmlns:a16="http://schemas.microsoft.com/office/drawing/2014/main" id="{77E70355-5FD9-4C79-86A9-F059D2ADA493}"/>
              </a:ext>
            </a:extLst>
          </p:cNvPr>
          <p:cNvSpPr txBox="1"/>
          <p:nvPr/>
        </p:nvSpPr>
        <p:spPr>
          <a:xfrm>
            <a:off x="755650" y="1484784"/>
            <a:ext cx="7632700" cy="1477328"/>
          </a:xfrm>
          <a:prstGeom prst="rect">
            <a:avLst/>
          </a:prstGeom>
          <a:noFill/>
        </p:spPr>
        <p:txBody>
          <a:bodyPr wrap="square" rtlCol="0">
            <a:spAutoFit/>
          </a:bodyPr>
          <a:lstStyle/>
          <a:p>
            <a:r>
              <a:rPr lang="en-GB" dirty="0"/>
              <a:t>Whenever you are going through changes or a difficult situation, it can feel hard to see beyond the day or the situation you are living in. </a:t>
            </a:r>
          </a:p>
          <a:p>
            <a:endParaRPr lang="en-GB" dirty="0"/>
          </a:p>
          <a:p>
            <a:r>
              <a:rPr lang="en-GB" dirty="0"/>
              <a:t>While it can be sensible to think of life in this way, it can also be helpful to think about the future in a positive way as well.</a:t>
            </a:r>
          </a:p>
        </p:txBody>
      </p:sp>
      <p:pic>
        <p:nvPicPr>
          <p:cNvPr id="7" name="Picture 6" descr="A close up of a womans face&#10;&#10;Description automatically generated">
            <a:extLst>
              <a:ext uri="{FF2B5EF4-FFF2-40B4-BE49-F238E27FC236}">
                <a16:creationId xmlns:a16="http://schemas.microsoft.com/office/drawing/2014/main" id="{33DDCD6F-46A1-43DC-AE50-622EF5A39B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9752" y="3356992"/>
            <a:ext cx="4248472" cy="3047747"/>
          </a:xfrm>
          <a:prstGeom prst="rect">
            <a:avLst/>
          </a:prstGeom>
        </p:spPr>
      </p:pic>
      <p:sp>
        <p:nvSpPr>
          <p:cNvPr id="4" name="TextBox 3">
            <a:extLst>
              <a:ext uri="{FF2B5EF4-FFF2-40B4-BE49-F238E27FC236}">
                <a16:creationId xmlns:a16="http://schemas.microsoft.com/office/drawing/2014/main" id="{CBF25932-47A4-47BE-833B-5DF98C1BCA42}"/>
              </a:ext>
            </a:extLst>
          </p:cNvPr>
          <p:cNvSpPr txBox="1"/>
          <p:nvPr/>
        </p:nvSpPr>
        <p:spPr>
          <a:xfrm>
            <a:off x="755576" y="1484784"/>
            <a:ext cx="3816424" cy="1754326"/>
          </a:xfrm>
          <a:prstGeom prst="rect">
            <a:avLst/>
          </a:prstGeom>
          <a:noFill/>
        </p:spPr>
        <p:txBody>
          <a:bodyPr wrap="square" rtlCol="0">
            <a:spAutoFit/>
          </a:bodyPr>
          <a:lstStyle/>
          <a:p>
            <a:r>
              <a:rPr lang="en-GB" dirty="0"/>
              <a:t>Think about: </a:t>
            </a:r>
          </a:p>
          <a:p>
            <a:pPr marL="285750" indent="-285750">
              <a:buFont typeface="Arial" panose="020B0604020202020204" pitchFamily="34" charset="0"/>
              <a:buChar char="•"/>
            </a:pPr>
            <a:r>
              <a:rPr lang="en-GB" dirty="0"/>
              <a:t>How will life be different?</a:t>
            </a:r>
          </a:p>
          <a:p>
            <a:pPr marL="285750" indent="-285750">
              <a:buFont typeface="Arial" panose="020B0604020202020204" pitchFamily="34" charset="0"/>
              <a:buChar char="•"/>
            </a:pPr>
            <a:r>
              <a:rPr lang="en-GB" dirty="0"/>
              <a:t>What will you do more of?</a:t>
            </a:r>
          </a:p>
          <a:p>
            <a:pPr marL="285750" indent="-285750">
              <a:buFont typeface="Arial" panose="020B0604020202020204" pitchFamily="34" charset="0"/>
              <a:buChar char="•"/>
            </a:pPr>
            <a:r>
              <a:rPr lang="en-GB" dirty="0"/>
              <a:t>What will you do less of?</a:t>
            </a:r>
          </a:p>
          <a:p>
            <a:pPr marL="285750" indent="-285750">
              <a:buFont typeface="Arial" panose="020B0604020202020204" pitchFamily="34" charset="0"/>
              <a:buChar char="•"/>
            </a:pPr>
            <a:r>
              <a:rPr lang="en-GB" dirty="0"/>
              <a:t>What will you worry about less?</a:t>
            </a:r>
          </a:p>
          <a:p>
            <a:pPr marL="285750" indent="-285750">
              <a:buFont typeface="Arial" panose="020B0604020202020204" pitchFamily="34" charset="0"/>
              <a:buChar char="•"/>
            </a:pPr>
            <a:r>
              <a:rPr lang="en-GB" dirty="0"/>
              <a:t>How will you spend your time?</a:t>
            </a:r>
          </a:p>
        </p:txBody>
      </p:sp>
      <p:sp>
        <p:nvSpPr>
          <p:cNvPr id="12" name="Rectangle 11">
            <a:extLst>
              <a:ext uri="{FF2B5EF4-FFF2-40B4-BE49-F238E27FC236}">
                <a16:creationId xmlns:a16="http://schemas.microsoft.com/office/drawing/2014/main" id="{845CC64D-EF02-42C5-89E5-A9285F8D4656}"/>
              </a:ext>
            </a:extLst>
          </p:cNvPr>
          <p:cNvSpPr/>
          <p:nvPr/>
        </p:nvSpPr>
        <p:spPr>
          <a:xfrm>
            <a:off x="395536" y="4005064"/>
            <a:ext cx="4054748" cy="1224136"/>
          </a:xfrm>
          <a:prstGeom prst="rect">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GB" dirty="0"/>
              <a:t>These thoughts can help you to see the positive that can come from even the most difficult situations. </a:t>
            </a:r>
          </a:p>
        </p:txBody>
      </p:sp>
      <p:sp>
        <p:nvSpPr>
          <p:cNvPr id="2" name="Title 1"/>
          <p:cNvSpPr>
            <a:spLocks noGrp="1"/>
          </p:cNvSpPr>
          <p:nvPr>
            <p:ph type="title"/>
          </p:nvPr>
        </p:nvSpPr>
        <p:spPr/>
        <p:txBody>
          <a:bodyPr/>
          <a:lstStyle/>
          <a:p>
            <a:r>
              <a:rPr lang="en-GB" dirty="0">
                <a:latin typeface="Twinkl" pitchFamily="2" charset="0"/>
              </a:rPr>
              <a:t>The Future</a:t>
            </a:r>
          </a:p>
        </p:txBody>
      </p:sp>
      <p:pic>
        <p:nvPicPr>
          <p:cNvPr id="11" name="border" descr="A screen shot of a computer&#10;&#10;Description automatically generated">
            <a:extLst>
              <a:ext uri="{FF2B5EF4-FFF2-40B4-BE49-F238E27FC236}">
                <a16:creationId xmlns:a16="http://schemas.microsoft.com/office/drawing/2014/main" id="{46777665-90E6-4474-8F28-890B605CA7D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a:extLst>
              <a:ext uri="{FF2B5EF4-FFF2-40B4-BE49-F238E27FC236}">
                <a16:creationId xmlns:a16="http://schemas.microsoft.com/office/drawing/2014/main" id="{F8E4FAA0-80D4-48D4-992F-709432CD481E}"/>
              </a:ext>
            </a:extLst>
          </p:cNvPr>
          <p:cNvSpPr/>
          <p:nvPr/>
        </p:nvSpPr>
        <p:spPr>
          <a:xfrm>
            <a:off x="5361705" y="1781409"/>
            <a:ext cx="2448272" cy="2448272"/>
          </a:xfrm>
          <a:prstGeom prst="ellipse">
            <a:avLst/>
          </a:prstGeom>
          <a:solidFill>
            <a:srgbClr val="CC4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Your future is ready and waiting for you!</a:t>
            </a:r>
          </a:p>
        </p:txBody>
      </p:sp>
    </p:spTree>
    <p:extLst>
      <p:ext uri="{BB962C8B-B14F-4D97-AF65-F5344CB8AC3E}">
        <p14:creationId xmlns:p14="http://schemas.microsoft.com/office/powerpoint/2010/main" val="24665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3">
                                            <p:txEl>
                                              <p:pRg st="0" end="0"/>
                                            </p:txEl>
                                          </p:spTgt>
                                        </p:tgtEl>
                                      </p:cBhvr>
                                    </p:animEffect>
                                    <p:set>
                                      <p:cBhvr>
                                        <p:cTn id="23" dur="1" fill="hold">
                                          <p:stCondLst>
                                            <p:cond delay="499"/>
                                          </p:stCondLst>
                                        </p:cTn>
                                        <p:tgtEl>
                                          <p:spTgt spid="3">
                                            <p:txEl>
                                              <p:pRg st="0" end="0"/>
                                            </p:txEl>
                                          </p:spTgt>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3">
                                            <p:txEl>
                                              <p:pRg st="2" end="2"/>
                                            </p:txEl>
                                          </p:spTgt>
                                        </p:tgtEl>
                                      </p:cBhvr>
                                    </p:animEffect>
                                    <p:set>
                                      <p:cBhvr>
                                        <p:cTn id="26" dur="1" fill="hold">
                                          <p:stCondLst>
                                            <p:cond delay="499"/>
                                          </p:stCondLst>
                                        </p:cTn>
                                        <p:tgtEl>
                                          <p:spTgt spid="3">
                                            <p:txEl>
                                              <p:pRg st="2" end="2"/>
                                            </p:txEl>
                                          </p:spTgt>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fade">
                                      <p:cBhvr>
                                        <p:cTn id="35" dur="500"/>
                                        <p:tgtEl>
                                          <p:spTgt spid="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fade">
                                      <p:cBhvr>
                                        <p:cTn id="40" dur="5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Effect transition="in" filter="fade">
                                      <p:cBhvr>
                                        <p:cTn id="45" dur="500"/>
                                        <p:tgtEl>
                                          <p:spTgt spid="4">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
                                            <p:txEl>
                                              <p:pRg st="4" end="4"/>
                                            </p:txEl>
                                          </p:spTgt>
                                        </p:tgtEl>
                                        <p:attrNameLst>
                                          <p:attrName>style.visibility</p:attrName>
                                        </p:attrNameLst>
                                      </p:cBhvr>
                                      <p:to>
                                        <p:strVal val="visible"/>
                                      </p:to>
                                    </p:set>
                                    <p:animEffect transition="in" filter="fade">
                                      <p:cBhvr>
                                        <p:cTn id="50" dur="500"/>
                                        <p:tgtEl>
                                          <p:spTgt spid="4">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animEffect transition="in" filter="fade">
                                      <p:cBhvr>
                                        <p:cTn id="55" dur="500"/>
                                        <p:tgtEl>
                                          <p:spTgt spid="4">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0-#ppt_w/2"/>
                                          </p:val>
                                        </p:tav>
                                        <p:tav tm="100000">
                                          <p:val>
                                            <p:strVal val="#ppt_x"/>
                                          </p:val>
                                        </p:tav>
                                      </p:tavLst>
                                    </p:anim>
                                    <p:anim calcmode="lin" valueType="num">
                                      <p:cBhvr additive="base">
                                        <p:cTn id="6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500" fill="hold"/>
                                        <p:tgtEl>
                                          <p:spTgt spid="13"/>
                                        </p:tgtEl>
                                        <p:attrNameLst>
                                          <p:attrName>ppt_w</p:attrName>
                                        </p:attrNameLst>
                                      </p:cBhvr>
                                      <p:tavLst>
                                        <p:tav tm="0">
                                          <p:val>
                                            <p:fltVal val="0"/>
                                          </p:val>
                                        </p:tav>
                                        <p:tav tm="100000">
                                          <p:val>
                                            <p:strVal val="#ppt_w"/>
                                          </p:val>
                                        </p:tav>
                                      </p:tavLst>
                                    </p:anim>
                                    <p:anim calcmode="lin" valueType="num">
                                      <p:cBhvr>
                                        <p:cTn id="67" dur="500" fill="hold"/>
                                        <p:tgtEl>
                                          <p:spTgt spid="13"/>
                                        </p:tgtEl>
                                        <p:attrNameLst>
                                          <p:attrName>ppt_h</p:attrName>
                                        </p:attrNameLst>
                                      </p:cBhvr>
                                      <p:tavLst>
                                        <p:tav tm="0">
                                          <p:val>
                                            <p:fltVal val="0"/>
                                          </p:val>
                                        </p:tav>
                                        <p:tav tm="100000">
                                          <p:val>
                                            <p:strVal val="#ppt_h"/>
                                          </p:val>
                                        </p:tav>
                                      </p:tavLst>
                                    </p:anim>
                                    <p:anim calcmode="lin" valueType="num">
                                      <p:cBhvr>
                                        <p:cTn id="68" dur="500" fill="hold"/>
                                        <p:tgtEl>
                                          <p:spTgt spid="13"/>
                                        </p:tgtEl>
                                        <p:attrNameLst>
                                          <p:attrName>style.rotation</p:attrName>
                                        </p:attrNameLst>
                                      </p:cBhvr>
                                      <p:tavLst>
                                        <p:tav tm="0">
                                          <p:val>
                                            <p:fltVal val="90"/>
                                          </p:val>
                                        </p:tav>
                                        <p:tav tm="100000">
                                          <p:val>
                                            <p:fltVal val="0"/>
                                          </p:val>
                                        </p:tav>
                                      </p:tavLst>
                                    </p:anim>
                                    <p:animEffect transition="in" filter="fade">
                                      <p:cBhvr>
                                        <p:cTn id="6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allAtOnce"/>
      <p:bldP spid="4" grpId="0" uiExpand="1" build="p"/>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91465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snow covered mountain&#10;&#10;Description automatically generated">
            <a:extLst>
              <a:ext uri="{FF2B5EF4-FFF2-40B4-BE49-F238E27FC236}">
                <a16:creationId xmlns:a16="http://schemas.microsoft.com/office/drawing/2014/main" id="{85D9F2A6-4488-4FB4-9C14-7295538427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88640"/>
            <a:ext cx="9144000" cy="4392488"/>
          </a:xfrm>
          <a:prstGeom prst="rect">
            <a:avLst/>
          </a:prstGeom>
        </p:spPr>
      </p:pic>
      <p:pic>
        <p:nvPicPr>
          <p:cNvPr id="10" name="Picture 9" descr="A picture containing large, flying, flock, plane&#10;&#10;Description automatically generated">
            <a:extLst>
              <a:ext uri="{FF2B5EF4-FFF2-40B4-BE49-F238E27FC236}">
                <a16:creationId xmlns:a16="http://schemas.microsoft.com/office/drawing/2014/main" id="{CF27C5B3-97CA-4C8E-BAC0-5E2D519835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9487" y="1081986"/>
            <a:ext cx="8308977" cy="5515366"/>
          </a:xfrm>
          <a:prstGeom prst="rect">
            <a:avLst/>
          </a:prstGeom>
        </p:spPr>
      </p:pic>
      <p:sp>
        <p:nvSpPr>
          <p:cNvPr id="8" name="Cloud 7">
            <a:extLst>
              <a:ext uri="{FF2B5EF4-FFF2-40B4-BE49-F238E27FC236}">
                <a16:creationId xmlns:a16="http://schemas.microsoft.com/office/drawing/2014/main" id="{5459384F-62E8-4ECA-9970-77D51E9F7F68}"/>
              </a:ext>
            </a:extLst>
          </p:cNvPr>
          <p:cNvSpPr/>
          <p:nvPr/>
        </p:nvSpPr>
        <p:spPr>
          <a:xfrm>
            <a:off x="1259632" y="1196752"/>
            <a:ext cx="2526580" cy="1944216"/>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is wellbeing?</a:t>
            </a:r>
          </a:p>
        </p:txBody>
      </p:sp>
      <p:sp>
        <p:nvSpPr>
          <p:cNvPr id="9" name="Cloud 8">
            <a:extLst>
              <a:ext uri="{FF2B5EF4-FFF2-40B4-BE49-F238E27FC236}">
                <a16:creationId xmlns:a16="http://schemas.microsoft.com/office/drawing/2014/main" id="{902DCE47-F0F1-408B-A3F3-183F425A4071}"/>
              </a:ext>
            </a:extLst>
          </p:cNvPr>
          <p:cNvSpPr/>
          <p:nvPr/>
        </p:nvSpPr>
        <p:spPr>
          <a:xfrm>
            <a:off x="4932040" y="1196752"/>
            <a:ext cx="2808312" cy="1944216"/>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How can I look after my own wellbeing?</a:t>
            </a:r>
          </a:p>
        </p:txBody>
      </p:sp>
      <p:pic>
        <p:nvPicPr>
          <p:cNvPr id="4" name="Picture 3" descr="A picture containing shirt&#10;&#10;Description automatically generated">
            <a:extLst>
              <a:ext uri="{FF2B5EF4-FFF2-40B4-BE49-F238E27FC236}">
                <a16:creationId xmlns:a16="http://schemas.microsoft.com/office/drawing/2014/main" id="{CD5FC674-590E-4229-991D-D5F8C732D1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6637" y="2708920"/>
            <a:ext cx="6889739" cy="4104456"/>
          </a:xfrm>
          <a:prstGeom prst="rect">
            <a:avLst/>
          </a:prstGeom>
        </p:spPr>
      </p:pic>
      <p:pic>
        <p:nvPicPr>
          <p:cNvPr id="7" name="border" descr="A screen shot of a computer&#10;&#10;Description automatically generated">
            <a:extLst>
              <a:ext uri="{FF2B5EF4-FFF2-40B4-BE49-F238E27FC236}">
                <a16:creationId xmlns:a16="http://schemas.microsoft.com/office/drawing/2014/main" id="{9AE3D680-173B-48E6-84D0-8E348903F2D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805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latin typeface="Twinkl" pitchFamily="50" charset="0"/>
              </a:rPr>
              <a:t>I can reflect on my learning.</a:t>
            </a:r>
          </a:p>
        </p:txBody>
      </p:sp>
      <p:sp>
        <p:nvSpPr>
          <p:cNvPr id="20" name="Content Placeholder 15"/>
          <p:cNvSpPr txBox="1">
            <a:spLocks/>
          </p:cNvSpPr>
          <p:nvPr/>
        </p:nvSpPr>
        <p:spPr>
          <a:xfrm>
            <a:off x="628650" y="3466803"/>
            <a:ext cx="7886700" cy="1409700"/>
          </a:xfrm>
          <a:prstGeom prst="rect">
            <a:avLst/>
          </a:prstGeom>
          <a:noFill/>
          <a:ln w="25400">
            <a:noFill/>
          </a:ln>
        </p:spPr>
        <p:txBody>
          <a:bodyPr vert="horz" lIns="180000" tIns="252000" rIns="252000" bIns="18000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describe something I have learnt, and something I have learnt how to do.</a:t>
            </a:r>
          </a:p>
          <a:p>
            <a:r>
              <a:rPr lang="en-GB" dirty="0">
                <a:latin typeface="Twinkl" pitchFamily="50" charset="0"/>
              </a:rPr>
              <a:t>I can explain how I can apply my learning.</a:t>
            </a:r>
          </a:p>
          <a:p>
            <a:r>
              <a:rPr lang="en-GB" dirty="0">
                <a:latin typeface="Twinkl" pitchFamily="50" charset="0"/>
              </a:rPr>
              <a:t>I can set a goal for the future. </a:t>
            </a:r>
          </a:p>
        </p:txBody>
      </p:sp>
    </p:spTree>
    <p:extLst>
      <p:ext uri="{BB962C8B-B14F-4D97-AF65-F5344CB8AC3E}">
        <p14:creationId xmlns:p14="http://schemas.microsoft.com/office/powerpoint/2010/main" val="565924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t>I understand that there are strategies and behaviours that support my mental health and wellbeing.</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anose="020B0604020202020204" charset="0"/>
              </a:rPr>
              <a:t>I can think of ways I can show self-kindness.</a:t>
            </a:r>
          </a:p>
          <a:p>
            <a:r>
              <a:rPr lang="en-GB" dirty="0">
                <a:latin typeface="Twinkl" panose="020B0604020202020204" charset="0"/>
              </a:rPr>
              <a:t>I can list the areas I can control and the areas I can’t control.</a:t>
            </a:r>
          </a:p>
          <a:p>
            <a:r>
              <a:rPr lang="en-GB" dirty="0">
                <a:latin typeface="Twinkl" panose="020B0604020202020204" charset="0"/>
              </a:rPr>
              <a:t>I can think of ways to connect with other people for support.</a:t>
            </a:r>
          </a:p>
        </p:txBody>
      </p:sp>
      <p:sp>
        <p:nvSpPr>
          <p:cNvPr id="9" name="TextBox 21"/>
          <p:cNvSpPr txBox="1">
            <a:spLocks noChangeArrowheads="1"/>
          </p:cNvSpPr>
          <p:nvPr/>
        </p:nvSpPr>
        <p:spPr bwMode="auto">
          <a:xfrm>
            <a:off x="2483768" y="6245477"/>
            <a:ext cx="4032448" cy="99760"/>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GB" sz="800" baseline="30000" dirty="0">
                <a:latin typeface="Roboto" panose="02000000000000000000" pitchFamily="2" charset="0"/>
                <a:cs typeface="Arial" panose="020B0604020202020204" pitchFamily="34" charset="0"/>
              </a:rPr>
              <a:t>This resource is fully in line with the Learning Outcomes and Core Themes outlined in the PSHE Association’s </a:t>
            </a:r>
            <a:r>
              <a:rPr lang="en-GB" sz="800" b="1" u="sng" baseline="30000" dirty="0">
                <a:solidFill>
                  <a:schemeClr val="accent1"/>
                </a:solidFill>
                <a:latin typeface="Roboto" panose="02000000000000000000" pitchFamily="2" charset="0"/>
                <a:cs typeface="Arial" panose="020B0604020202020204" pitchFamily="34" charset="0"/>
                <a:hlinkClick r:id="rId2"/>
              </a:rPr>
              <a:t>Programme of Study</a:t>
            </a:r>
            <a:r>
              <a:rPr lang="en-GB" sz="800" baseline="30000" dirty="0">
                <a:latin typeface="Roboto" panose="02000000000000000000" pitchFamily="2" charset="0"/>
                <a:cs typeface="Arial" panose="020B0604020202020204" pitchFamily="34" charset="0"/>
              </a:rPr>
              <a:t>.</a:t>
            </a:r>
          </a:p>
        </p:txBody>
      </p:sp>
    </p:spTree>
    <p:extLst>
      <p:ext uri="{BB962C8B-B14F-4D97-AF65-F5344CB8AC3E}">
        <p14:creationId xmlns:p14="http://schemas.microsoft.com/office/powerpoint/2010/main" val="44728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1286237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snow covered mountain&#10;&#10;Description automatically generated">
            <a:extLst>
              <a:ext uri="{FF2B5EF4-FFF2-40B4-BE49-F238E27FC236}">
                <a16:creationId xmlns:a16="http://schemas.microsoft.com/office/drawing/2014/main" id="{85D9F2A6-4488-4FB4-9C14-7295538427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88640"/>
            <a:ext cx="9144000" cy="4392488"/>
          </a:xfrm>
          <a:prstGeom prst="rect">
            <a:avLst/>
          </a:prstGeom>
        </p:spPr>
      </p:pic>
      <p:pic>
        <p:nvPicPr>
          <p:cNvPr id="10" name="Picture 9" descr="A picture containing large, flying, flock, plane&#10;&#10;Description automatically generated">
            <a:extLst>
              <a:ext uri="{FF2B5EF4-FFF2-40B4-BE49-F238E27FC236}">
                <a16:creationId xmlns:a16="http://schemas.microsoft.com/office/drawing/2014/main" id="{CF27C5B3-97CA-4C8E-BAC0-5E2D519835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9487" y="1081986"/>
            <a:ext cx="8308977" cy="5515366"/>
          </a:xfrm>
          <a:prstGeom prst="rect">
            <a:avLst/>
          </a:prstGeom>
        </p:spPr>
      </p:pic>
      <p:sp>
        <p:nvSpPr>
          <p:cNvPr id="8" name="Cloud 7">
            <a:extLst>
              <a:ext uri="{FF2B5EF4-FFF2-40B4-BE49-F238E27FC236}">
                <a16:creationId xmlns:a16="http://schemas.microsoft.com/office/drawing/2014/main" id="{5459384F-62E8-4ECA-9970-77D51E9F7F68}"/>
              </a:ext>
            </a:extLst>
          </p:cNvPr>
          <p:cNvSpPr/>
          <p:nvPr/>
        </p:nvSpPr>
        <p:spPr>
          <a:xfrm>
            <a:off x="1259632" y="1196752"/>
            <a:ext cx="2526580" cy="1944216"/>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is wellbeing?</a:t>
            </a:r>
          </a:p>
        </p:txBody>
      </p:sp>
      <p:sp>
        <p:nvSpPr>
          <p:cNvPr id="9" name="Cloud 8">
            <a:extLst>
              <a:ext uri="{FF2B5EF4-FFF2-40B4-BE49-F238E27FC236}">
                <a16:creationId xmlns:a16="http://schemas.microsoft.com/office/drawing/2014/main" id="{902DCE47-F0F1-408B-A3F3-183F425A4071}"/>
              </a:ext>
            </a:extLst>
          </p:cNvPr>
          <p:cNvSpPr/>
          <p:nvPr/>
        </p:nvSpPr>
        <p:spPr>
          <a:xfrm>
            <a:off x="4932040" y="1196752"/>
            <a:ext cx="2808312" cy="1944216"/>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How can I look after my own wellbeing?</a:t>
            </a:r>
          </a:p>
        </p:txBody>
      </p:sp>
      <p:pic>
        <p:nvPicPr>
          <p:cNvPr id="4" name="Picture 3" descr="A picture containing shirt&#10;&#10;Description automatically generated">
            <a:extLst>
              <a:ext uri="{FF2B5EF4-FFF2-40B4-BE49-F238E27FC236}">
                <a16:creationId xmlns:a16="http://schemas.microsoft.com/office/drawing/2014/main" id="{CD5FC674-590E-4229-991D-D5F8C732D1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6637" y="2708920"/>
            <a:ext cx="6889739" cy="4104456"/>
          </a:xfrm>
          <a:prstGeom prst="rect">
            <a:avLst/>
          </a:prstGeom>
        </p:spPr>
      </p:pic>
      <p:pic>
        <p:nvPicPr>
          <p:cNvPr id="7" name="border" descr="A screen shot of a computer&#10;&#10;Description automatically generated">
            <a:extLst>
              <a:ext uri="{FF2B5EF4-FFF2-40B4-BE49-F238E27FC236}">
                <a16:creationId xmlns:a16="http://schemas.microsoft.com/office/drawing/2014/main" id="{9AE3D680-173B-48E6-84D0-8E348903F2D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696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B1C4EF54-3A8B-4A39-AA3F-46346261F79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5536" y="3284984"/>
            <a:ext cx="8339172" cy="3376947"/>
          </a:xfrm>
          <a:prstGeom prst="rect">
            <a:avLst/>
          </a:prstGeom>
        </p:spPr>
      </p:pic>
      <p:pic>
        <p:nvPicPr>
          <p:cNvPr id="8" name="Picture 7" descr="A picture containing device, player&#10;&#10;Description automatically generated">
            <a:extLst>
              <a:ext uri="{FF2B5EF4-FFF2-40B4-BE49-F238E27FC236}">
                <a16:creationId xmlns:a16="http://schemas.microsoft.com/office/drawing/2014/main" id="{CCF8904C-76A8-4A63-9F07-61DE0BCF44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3078" y="3789040"/>
            <a:ext cx="5364088" cy="2690869"/>
          </a:xfrm>
          <a:prstGeom prst="rect">
            <a:avLst/>
          </a:prstGeom>
        </p:spPr>
      </p:pic>
      <p:pic>
        <p:nvPicPr>
          <p:cNvPr id="13" name="Picture 12">
            <a:extLst>
              <a:ext uri="{FF2B5EF4-FFF2-40B4-BE49-F238E27FC236}">
                <a16:creationId xmlns:a16="http://schemas.microsoft.com/office/drawing/2014/main" id="{A2DFCAAF-659A-4416-B69A-48072C6AA36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9218" y="3284984"/>
            <a:ext cx="8339171" cy="3376947"/>
          </a:xfrm>
          <a:prstGeom prst="rect">
            <a:avLst/>
          </a:prstGeom>
        </p:spPr>
      </p:pic>
      <p:sp>
        <p:nvSpPr>
          <p:cNvPr id="2" name="Title 1"/>
          <p:cNvSpPr>
            <a:spLocks noGrp="1"/>
          </p:cNvSpPr>
          <p:nvPr>
            <p:ph type="title"/>
          </p:nvPr>
        </p:nvSpPr>
        <p:spPr/>
        <p:txBody>
          <a:bodyPr/>
          <a:lstStyle/>
          <a:p>
            <a:r>
              <a:rPr lang="en-GB" dirty="0">
                <a:latin typeface="Twinkl" pitchFamily="2" charset="0"/>
              </a:rPr>
              <a:t>What Is Wellbeing?</a:t>
            </a:r>
          </a:p>
        </p:txBody>
      </p:sp>
      <p:sp>
        <p:nvSpPr>
          <p:cNvPr id="10" name="TextBox 9">
            <a:extLst>
              <a:ext uri="{FF2B5EF4-FFF2-40B4-BE49-F238E27FC236}">
                <a16:creationId xmlns:a16="http://schemas.microsoft.com/office/drawing/2014/main" id="{A6F29F2E-27A1-44C5-AEC1-1B3CAC85406B}"/>
              </a:ext>
            </a:extLst>
          </p:cNvPr>
          <p:cNvSpPr txBox="1"/>
          <p:nvPr/>
        </p:nvSpPr>
        <p:spPr>
          <a:xfrm>
            <a:off x="755576" y="1412776"/>
            <a:ext cx="7632700" cy="1708160"/>
          </a:xfrm>
          <a:prstGeom prst="rect">
            <a:avLst/>
          </a:prstGeom>
          <a:noFill/>
        </p:spPr>
        <p:txBody>
          <a:bodyPr wrap="square" rtlCol="0">
            <a:spAutoFit/>
          </a:bodyPr>
          <a:lstStyle/>
          <a:p>
            <a:pPr>
              <a:lnSpc>
                <a:spcPct val="150000"/>
              </a:lnSpc>
            </a:pPr>
            <a:r>
              <a:rPr lang="en-GB" dirty="0"/>
              <a:t>When you try to look after your own wellbeing, you think about:</a:t>
            </a:r>
          </a:p>
          <a:p>
            <a:pPr marL="285750" indent="-285750">
              <a:lnSpc>
                <a:spcPct val="150000"/>
              </a:lnSpc>
              <a:buFont typeface="Arial" panose="020B0604020202020204" pitchFamily="34" charset="0"/>
              <a:buChar char="•"/>
            </a:pPr>
            <a:r>
              <a:rPr lang="en-GB" dirty="0"/>
              <a:t>how comfortable you are (both physically and mentally);</a:t>
            </a:r>
          </a:p>
          <a:p>
            <a:pPr marL="285750" indent="-285750">
              <a:lnSpc>
                <a:spcPct val="150000"/>
              </a:lnSpc>
              <a:buFont typeface="Arial" panose="020B0604020202020204" pitchFamily="34" charset="0"/>
              <a:buChar char="•"/>
            </a:pPr>
            <a:r>
              <a:rPr lang="en-GB" dirty="0"/>
              <a:t>how healthy you are (both physically and mentally); and </a:t>
            </a:r>
          </a:p>
          <a:p>
            <a:pPr marL="285750" indent="-285750">
              <a:lnSpc>
                <a:spcPct val="150000"/>
              </a:lnSpc>
              <a:buFont typeface="Arial" panose="020B0604020202020204" pitchFamily="34" charset="0"/>
              <a:buChar char="•"/>
            </a:pPr>
            <a:r>
              <a:rPr lang="en-GB" dirty="0"/>
              <a:t>how happy you are. </a:t>
            </a:r>
          </a:p>
        </p:txBody>
      </p:sp>
      <p:sp>
        <p:nvSpPr>
          <p:cNvPr id="11" name="Rectangle 10">
            <a:extLst>
              <a:ext uri="{FF2B5EF4-FFF2-40B4-BE49-F238E27FC236}">
                <a16:creationId xmlns:a16="http://schemas.microsoft.com/office/drawing/2014/main" id="{0FC2852D-3051-4503-B9D4-D46AFDAB38CE}"/>
              </a:ext>
            </a:extLst>
          </p:cNvPr>
          <p:cNvSpPr/>
          <p:nvPr/>
        </p:nvSpPr>
        <p:spPr>
          <a:xfrm>
            <a:off x="755724" y="4149079"/>
            <a:ext cx="7632700" cy="1368153"/>
          </a:xfrm>
          <a:prstGeom prst="rect">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lvl="0" algn="just"/>
            <a:r>
              <a:rPr lang="en-GB" dirty="0"/>
              <a:t>If life changes, you may feel a lack of control, which can then make you feel unsettled. This can affect your wellbeing and how you feel. Changes can take you out of your comfort zone and make you see life a bit differently; all of which can be unsettling. </a:t>
            </a:r>
          </a:p>
        </p:txBody>
      </p:sp>
      <p:pic>
        <p:nvPicPr>
          <p:cNvPr id="12" name="border" descr="A screen shot of a computer&#10;&#10;Description automatically generated">
            <a:extLst>
              <a:ext uri="{FF2B5EF4-FFF2-40B4-BE49-F238E27FC236}">
                <a16:creationId xmlns:a16="http://schemas.microsoft.com/office/drawing/2014/main" id="{9E7CBD24-45EA-4BC5-9BBF-C9860352D4D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Cloud 5">
            <a:extLst>
              <a:ext uri="{FF2B5EF4-FFF2-40B4-BE49-F238E27FC236}">
                <a16:creationId xmlns:a16="http://schemas.microsoft.com/office/drawing/2014/main" id="{FDAFEDBF-FD42-4943-BCC7-9E013ACD64FF}"/>
              </a:ext>
            </a:extLst>
          </p:cNvPr>
          <p:cNvSpPr/>
          <p:nvPr/>
        </p:nvSpPr>
        <p:spPr>
          <a:xfrm>
            <a:off x="1729807" y="1547301"/>
            <a:ext cx="5670630" cy="3763398"/>
          </a:xfrm>
          <a:prstGeom prst="cloud">
            <a:avLst/>
          </a:prstGeom>
          <a:solidFill>
            <a:srgbClr val="FFFFFF"/>
          </a:solidFill>
          <a:ln>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dirty="0">
                <a:solidFill>
                  <a:schemeClr val="tx1"/>
                </a:solidFill>
              </a:rPr>
              <a:t>Wellbeing is explained as feeling…</a:t>
            </a:r>
          </a:p>
          <a:p>
            <a:pPr algn="ctr">
              <a:lnSpc>
                <a:spcPct val="150000"/>
              </a:lnSpc>
            </a:pPr>
            <a:r>
              <a:rPr lang="en-GB" dirty="0">
                <a:solidFill>
                  <a:srgbClr val="00A8E7"/>
                </a:solidFill>
              </a:rPr>
              <a:t>comfortable</a:t>
            </a:r>
            <a:r>
              <a:rPr lang="en-GB" dirty="0">
                <a:solidFill>
                  <a:schemeClr val="tx1"/>
                </a:solidFill>
              </a:rPr>
              <a:t>,</a:t>
            </a:r>
          </a:p>
          <a:p>
            <a:pPr algn="ctr">
              <a:lnSpc>
                <a:spcPct val="150000"/>
              </a:lnSpc>
            </a:pPr>
            <a:r>
              <a:rPr lang="en-GB" dirty="0">
                <a:solidFill>
                  <a:srgbClr val="85BD33"/>
                </a:solidFill>
              </a:rPr>
              <a:t>healthy</a:t>
            </a:r>
            <a:r>
              <a:rPr lang="en-GB" dirty="0">
                <a:solidFill>
                  <a:schemeClr val="tx1"/>
                </a:solidFill>
              </a:rPr>
              <a:t>,</a:t>
            </a:r>
          </a:p>
          <a:p>
            <a:pPr algn="ctr">
              <a:lnSpc>
                <a:spcPct val="150000"/>
              </a:lnSpc>
            </a:pPr>
            <a:r>
              <a:rPr lang="en-GB" dirty="0">
                <a:solidFill>
                  <a:schemeClr val="tx1"/>
                </a:solidFill>
              </a:rPr>
              <a:t>or </a:t>
            </a:r>
            <a:r>
              <a:rPr lang="en-GB" dirty="0">
                <a:solidFill>
                  <a:srgbClr val="F9B000"/>
                </a:solidFill>
              </a:rPr>
              <a:t>happy</a:t>
            </a:r>
            <a:r>
              <a:rPr lang="en-GB" dirty="0">
                <a:solidFill>
                  <a:schemeClr val="tx1"/>
                </a:solidFill>
              </a:rPr>
              <a:t>.</a:t>
            </a:r>
          </a:p>
        </p:txBody>
      </p:sp>
    </p:spTree>
    <p:extLst>
      <p:ext uri="{BB962C8B-B14F-4D97-AF65-F5344CB8AC3E}">
        <p14:creationId xmlns:p14="http://schemas.microsoft.com/office/powerpoint/2010/main" val="25703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anim calcmode="lin" valueType="num">
                                      <p:cBhvr>
                                        <p:cTn id="8" dur="1000" fill="hold"/>
                                        <p:tgtEl>
                                          <p:spTgt spid="6">
                                            <p:bg/>
                                          </p:spTgt>
                                        </p:tgtEl>
                                        <p:attrNameLst>
                                          <p:attrName>ppt_x</p:attrName>
                                        </p:attrNameLst>
                                      </p:cBhvr>
                                      <p:tavLst>
                                        <p:tav tm="0">
                                          <p:val>
                                            <p:strVal val="#ppt_x"/>
                                          </p:val>
                                        </p:tav>
                                        <p:tav tm="100000">
                                          <p:val>
                                            <p:strVal val="#ppt_x"/>
                                          </p:val>
                                        </p:tav>
                                      </p:tavLst>
                                    </p:anim>
                                    <p:anim calcmode="lin" valueType="num">
                                      <p:cBhvr>
                                        <p:cTn id="9" dur="1000" fill="hold"/>
                                        <p:tgtEl>
                                          <p:spTgt spid="6">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fade">
                                      <p:cBhvr>
                                        <p:cTn id="33" dur="1000"/>
                                        <p:tgtEl>
                                          <p:spTgt spid="6">
                                            <p:txEl>
                                              <p:pRg st="3" end="3"/>
                                            </p:txEl>
                                          </p:spTgt>
                                        </p:tgtEl>
                                      </p:cBhvr>
                                    </p:animEffect>
                                    <p:anim calcmode="lin" valueType="num">
                                      <p:cBhvr>
                                        <p:cTn id="3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6">
                                            <p:txEl>
                                              <p:pRg st="0" end="0"/>
                                            </p:txEl>
                                          </p:spTgt>
                                        </p:tgtEl>
                                      </p:cBhvr>
                                    </p:animEffect>
                                    <p:set>
                                      <p:cBhvr>
                                        <p:cTn id="40" dur="1" fill="hold">
                                          <p:stCondLst>
                                            <p:cond delay="499"/>
                                          </p:stCondLst>
                                        </p:cTn>
                                        <p:tgtEl>
                                          <p:spTgt spid="6">
                                            <p:txEl>
                                              <p:pRg st="0" end="0"/>
                                            </p:txEl>
                                          </p:spTgt>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xEl>
                                              <p:pRg st="1" end="1"/>
                                            </p:txEl>
                                          </p:spTgt>
                                        </p:tgtEl>
                                      </p:cBhvr>
                                    </p:animEffect>
                                    <p:set>
                                      <p:cBhvr>
                                        <p:cTn id="43" dur="1" fill="hold">
                                          <p:stCondLst>
                                            <p:cond delay="499"/>
                                          </p:stCondLst>
                                        </p:cTn>
                                        <p:tgtEl>
                                          <p:spTgt spid="6">
                                            <p:txEl>
                                              <p:pRg st="1" end="1"/>
                                            </p:txEl>
                                          </p:spTgt>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6">
                                            <p:txEl>
                                              <p:pRg st="2" end="2"/>
                                            </p:txEl>
                                          </p:spTgt>
                                        </p:tgtEl>
                                      </p:cBhvr>
                                    </p:animEffect>
                                    <p:set>
                                      <p:cBhvr>
                                        <p:cTn id="46" dur="1" fill="hold">
                                          <p:stCondLst>
                                            <p:cond delay="499"/>
                                          </p:stCondLst>
                                        </p:cTn>
                                        <p:tgtEl>
                                          <p:spTgt spid="6">
                                            <p:txEl>
                                              <p:pRg st="2" end="2"/>
                                            </p:txEl>
                                          </p:spTgt>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6">
                                            <p:txEl>
                                              <p:pRg st="3" end="3"/>
                                            </p:txEl>
                                          </p:spTgt>
                                        </p:tgtEl>
                                      </p:cBhvr>
                                    </p:animEffect>
                                    <p:set>
                                      <p:cBhvr>
                                        <p:cTn id="49" dur="1" fill="hold">
                                          <p:stCondLst>
                                            <p:cond delay="499"/>
                                          </p:stCondLst>
                                        </p:cTn>
                                        <p:tgtEl>
                                          <p:spTgt spid="6">
                                            <p:txEl>
                                              <p:pRg st="3" end="3"/>
                                            </p:txEl>
                                          </p:spTgt>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bg/>
                                          </p:spTgt>
                                        </p:tgtEl>
                                      </p:cBhvr>
                                    </p:animEffect>
                                    <p:set>
                                      <p:cBhvr>
                                        <p:cTn id="52" dur="1" fill="hold">
                                          <p:stCondLst>
                                            <p:cond delay="499"/>
                                          </p:stCondLst>
                                        </p:cTn>
                                        <p:tgtEl>
                                          <p:spTgt spid="6">
                                            <p:bg/>
                                          </p:spTgt>
                                        </p:tgtEl>
                                        <p:attrNameLst>
                                          <p:attrName>style.visibility</p:attrName>
                                        </p:attrNameLst>
                                      </p:cBhvr>
                                      <p:to>
                                        <p:strVal val="hidden"/>
                                      </p:to>
                                    </p:se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0">
                                            <p:txEl>
                                              <p:pRg st="0" end="0"/>
                                            </p:txEl>
                                          </p:spTgt>
                                        </p:tgtEl>
                                        <p:attrNameLst>
                                          <p:attrName>style.visibility</p:attrName>
                                        </p:attrNameLst>
                                      </p:cBhvr>
                                      <p:to>
                                        <p:strVal val="visible"/>
                                      </p:to>
                                    </p:set>
                                    <p:animEffect transition="in" filter="fade">
                                      <p:cBhvr>
                                        <p:cTn id="56" dur="500"/>
                                        <p:tgtEl>
                                          <p:spTgt spid="10">
                                            <p:txEl>
                                              <p:pRg st="0" end="0"/>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par>
                                <p:cTn id="60" presetID="22" presetClass="entr" presetSubtype="8" fill="hold" nodeType="with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75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
                                            <p:txEl>
                                              <p:pRg st="1" end="1"/>
                                            </p:txEl>
                                          </p:spTgt>
                                        </p:tgtEl>
                                        <p:attrNameLst>
                                          <p:attrName>style.visibility</p:attrName>
                                        </p:attrNameLst>
                                      </p:cBhvr>
                                      <p:to>
                                        <p:strVal val="visible"/>
                                      </p:to>
                                    </p:set>
                                    <p:animEffect transition="in" filter="fade">
                                      <p:cBhvr>
                                        <p:cTn id="67" dur="500"/>
                                        <p:tgtEl>
                                          <p:spTgt spid="10">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
                                            <p:txEl>
                                              <p:pRg st="2" end="2"/>
                                            </p:txEl>
                                          </p:spTgt>
                                        </p:tgtEl>
                                        <p:attrNameLst>
                                          <p:attrName>style.visibility</p:attrName>
                                        </p:attrNameLst>
                                      </p:cBhvr>
                                      <p:to>
                                        <p:strVal val="visible"/>
                                      </p:to>
                                    </p:set>
                                    <p:animEffect transition="in" filter="fade">
                                      <p:cBhvr>
                                        <p:cTn id="72" dur="500"/>
                                        <p:tgtEl>
                                          <p:spTgt spid="10">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0">
                                            <p:txEl>
                                              <p:pRg st="3" end="3"/>
                                            </p:txEl>
                                          </p:spTgt>
                                        </p:tgtEl>
                                        <p:attrNameLst>
                                          <p:attrName>style.visibility</p:attrName>
                                        </p:attrNameLst>
                                      </p:cBhvr>
                                      <p:to>
                                        <p:strVal val="visible"/>
                                      </p:to>
                                    </p:set>
                                    <p:animEffect transition="in" filter="fade">
                                      <p:cBhvr>
                                        <p:cTn id="77" dur="500"/>
                                        <p:tgtEl>
                                          <p:spTgt spid="10">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750"/>
                                        <p:tgtEl>
                                          <p:spTgt spid="13"/>
                                        </p:tgtEl>
                                      </p:cBhvr>
                                    </p:animEffect>
                                  </p:childTnLst>
                                </p:cTn>
                              </p:par>
                            </p:childTnLst>
                          </p:cTn>
                        </p:par>
                        <p:par>
                          <p:cTn id="83" fill="hold">
                            <p:stCondLst>
                              <p:cond delay="750"/>
                            </p:stCondLst>
                            <p:childTnLst>
                              <p:par>
                                <p:cTn id="84" presetID="22" presetClass="entr" presetSubtype="8" fill="hold" grpId="0" nodeType="afterEffect">
                                  <p:stCondLst>
                                    <p:cond delay="250"/>
                                  </p:stCondLst>
                                  <p:childTnLst>
                                    <p:set>
                                      <p:cBhvr>
                                        <p:cTn id="85" dur="1" fill="hold">
                                          <p:stCondLst>
                                            <p:cond delay="0"/>
                                          </p:stCondLst>
                                        </p:cTn>
                                        <p:tgtEl>
                                          <p:spTgt spid="11"/>
                                        </p:tgtEl>
                                        <p:attrNameLst>
                                          <p:attrName>style.visibility</p:attrName>
                                        </p:attrNameLst>
                                      </p:cBhvr>
                                      <p:to>
                                        <p:strVal val="visible"/>
                                      </p:to>
                                    </p:set>
                                    <p:animEffect transition="in" filter="wipe(left)">
                                      <p:cBhvr>
                                        <p:cTn id="86"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animBg="1"/>
      <p:bldP spid="6" grpId="0" uiExpand="1" build="p" animBg="1"/>
      <p:bldP spid="6" grpId="1"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What Is Wellbeing?</a:t>
            </a:r>
          </a:p>
        </p:txBody>
      </p:sp>
      <p:pic>
        <p:nvPicPr>
          <p:cNvPr id="16" name="Picture 15" descr="A picture containing shirt&#10;&#10;Description automatically generated">
            <a:extLst>
              <a:ext uri="{FF2B5EF4-FFF2-40B4-BE49-F238E27FC236}">
                <a16:creationId xmlns:a16="http://schemas.microsoft.com/office/drawing/2014/main" id="{593E5BD6-C08E-497C-939F-C461065C502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11785" y="1603158"/>
            <a:ext cx="2333806" cy="5354234"/>
          </a:xfrm>
          <a:prstGeom prst="rect">
            <a:avLst/>
          </a:prstGeom>
        </p:spPr>
      </p:pic>
      <p:sp>
        <p:nvSpPr>
          <p:cNvPr id="12" name="TextBox 11">
            <a:extLst>
              <a:ext uri="{FF2B5EF4-FFF2-40B4-BE49-F238E27FC236}">
                <a16:creationId xmlns:a16="http://schemas.microsoft.com/office/drawing/2014/main" id="{99FADF23-4D91-4CBF-BAB4-2E9A333BFEDD}"/>
              </a:ext>
            </a:extLst>
          </p:cNvPr>
          <p:cNvSpPr txBox="1"/>
          <p:nvPr/>
        </p:nvSpPr>
        <p:spPr>
          <a:xfrm>
            <a:off x="4355976" y="2708920"/>
            <a:ext cx="3609871" cy="2157102"/>
          </a:xfrm>
          <a:prstGeom prst="rect">
            <a:avLst/>
          </a:prstGeom>
          <a:solidFill>
            <a:srgbClr val="9D9CCD"/>
          </a:solidFill>
          <a:ln w="28575">
            <a:solidFill>
              <a:srgbClr val="643C90"/>
            </a:solidFill>
          </a:ln>
        </p:spPr>
        <p:txBody>
          <a:bodyPr wrap="square" lIns="108000" tIns="108000" rIns="108000" bIns="108000" rtlCol="0">
            <a:spAutoFit/>
          </a:bodyPr>
          <a:lstStyle/>
          <a:p>
            <a:pPr algn="ctr"/>
            <a:r>
              <a:rPr lang="en-GB" dirty="0"/>
              <a:t>When people are dealing with change, they often try and control the only things they can. </a:t>
            </a:r>
          </a:p>
          <a:p>
            <a:pPr algn="ctr"/>
            <a:endParaRPr lang="en-GB" dirty="0"/>
          </a:p>
          <a:p>
            <a:pPr algn="ctr"/>
            <a:r>
              <a:rPr lang="en-GB" dirty="0"/>
              <a:t>This might be what they buy from the shop or what their home looks like.</a:t>
            </a:r>
          </a:p>
        </p:txBody>
      </p:sp>
      <p:sp>
        <p:nvSpPr>
          <p:cNvPr id="3" name="Rectangle 2">
            <a:extLst>
              <a:ext uri="{FF2B5EF4-FFF2-40B4-BE49-F238E27FC236}">
                <a16:creationId xmlns:a16="http://schemas.microsoft.com/office/drawing/2014/main" id="{EDC3CBA5-E129-48BB-86EE-9F6908D42683}"/>
              </a:ext>
            </a:extLst>
          </p:cNvPr>
          <p:cNvSpPr/>
          <p:nvPr/>
        </p:nvSpPr>
        <p:spPr>
          <a:xfrm>
            <a:off x="323925" y="5254841"/>
            <a:ext cx="8496150" cy="831939"/>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tIns="108000" rIns="468000" bIns="108000" rtlCol="0" anchor="ctr"/>
          <a:lstStyle/>
          <a:p>
            <a:pPr algn="ctr"/>
            <a:r>
              <a:rPr lang="en-GB" dirty="0"/>
              <a:t>Today you will learn some other ways to look after your wellbeing, especially in a time of change.</a:t>
            </a:r>
          </a:p>
        </p:txBody>
      </p:sp>
      <p:pic>
        <p:nvPicPr>
          <p:cNvPr id="13" name="Picture 12" descr="A close up of a mask&#10;&#10;Description automatically generated">
            <a:extLst>
              <a:ext uri="{FF2B5EF4-FFF2-40B4-BE49-F238E27FC236}">
                <a16:creationId xmlns:a16="http://schemas.microsoft.com/office/drawing/2014/main" id="{867EDAE9-A8ED-4491-9130-5BC390ECCD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762" y="2060848"/>
            <a:ext cx="3765230" cy="3294999"/>
          </a:xfrm>
          <a:prstGeom prst="rect">
            <a:avLst/>
          </a:prstGeom>
        </p:spPr>
      </p:pic>
      <p:sp>
        <p:nvSpPr>
          <p:cNvPr id="17" name="TextBox 16">
            <a:extLst>
              <a:ext uri="{FF2B5EF4-FFF2-40B4-BE49-F238E27FC236}">
                <a16:creationId xmlns:a16="http://schemas.microsoft.com/office/drawing/2014/main" id="{8247B447-CBA0-4484-B8FA-14ECEFB2F1CC}"/>
              </a:ext>
            </a:extLst>
          </p:cNvPr>
          <p:cNvSpPr txBox="1"/>
          <p:nvPr/>
        </p:nvSpPr>
        <p:spPr>
          <a:xfrm>
            <a:off x="4716016" y="2060848"/>
            <a:ext cx="3672334" cy="2988098"/>
          </a:xfrm>
          <a:prstGeom prst="rect">
            <a:avLst/>
          </a:prstGeom>
          <a:solidFill>
            <a:srgbClr val="CFB6D8"/>
          </a:solidFill>
          <a:ln w="28575">
            <a:solidFill>
              <a:srgbClr val="8C368C"/>
            </a:solidFill>
          </a:ln>
        </p:spPr>
        <p:txBody>
          <a:bodyPr wrap="square" lIns="108000" tIns="108000" rIns="108000" bIns="108000" rtlCol="0">
            <a:spAutoFit/>
          </a:bodyPr>
          <a:lstStyle/>
          <a:p>
            <a:pPr algn="ctr"/>
            <a:r>
              <a:rPr lang="en-GB" dirty="0"/>
              <a:t>When people feel anxious or worried about changes, they will try and control any areas of their life that they can. </a:t>
            </a:r>
          </a:p>
          <a:p>
            <a:pPr algn="ctr"/>
            <a:endParaRPr lang="en-GB" dirty="0"/>
          </a:p>
          <a:p>
            <a:pPr algn="ctr"/>
            <a:r>
              <a:rPr lang="en-GB" dirty="0"/>
              <a:t>This might not be the ‘right’ thing to do but it is often done by people trying to look after their wellbeing in the only way they know how.</a:t>
            </a:r>
          </a:p>
        </p:txBody>
      </p:sp>
      <p:pic>
        <p:nvPicPr>
          <p:cNvPr id="10" name="border" descr="A screen shot of a computer&#10;&#10;Description automatically generated">
            <a:extLst>
              <a:ext uri="{FF2B5EF4-FFF2-40B4-BE49-F238E27FC236}">
                <a16:creationId xmlns:a16="http://schemas.microsoft.com/office/drawing/2014/main" id="{A32F7C30-E6A0-4065-8EEB-8F159139116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585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3"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Reconnecting</a:t>
            </a:r>
          </a:p>
        </p:txBody>
      </p:sp>
    </p:spTree>
    <p:extLst>
      <p:ext uri="{BB962C8B-B14F-4D97-AF65-F5344CB8AC3E}">
        <p14:creationId xmlns:p14="http://schemas.microsoft.com/office/powerpoint/2010/main" val="3884373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Be Kind</a:t>
            </a:r>
          </a:p>
        </p:txBody>
      </p:sp>
      <p:sp>
        <p:nvSpPr>
          <p:cNvPr id="3" name="TextBox 2">
            <a:extLst>
              <a:ext uri="{FF2B5EF4-FFF2-40B4-BE49-F238E27FC236}">
                <a16:creationId xmlns:a16="http://schemas.microsoft.com/office/drawing/2014/main" id="{06960452-1FD4-4895-A5E8-E6C2AEDF0EAA}"/>
              </a:ext>
            </a:extLst>
          </p:cNvPr>
          <p:cNvSpPr txBox="1"/>
          <p:nvPr/>
        </p:nvSpPr>
        <p:spPr>
          <a:xfrm>
            <a:off x="755650" y="1473201"/>
            <a:ext cx="7632700" cy="923330"/>
          </a:xfrm>
          <a:prstGeom prst="rect">
            <a:avLst/>
          </a:prstGeom>
          <a:noFill/>
        </p:spPr>
        <p:txBody>
          <a:bodyPr wrap="square" rtlCol="0">
            <a:spAutoFit/>
          </a:bodyPr>
          <a:lstStyle/>
          <a:p>
            <a:r>
              <a:rPr lang="en-GB" dirty="0"/>
              <a:t>When change is happening in the world around you, or when things feel a bit more difficult, it is important to remember to be kind in your thoughts, words and actions. </a:t>
            </a:r>
          </a:p>
        </p:txBody>
      </p:sp>
      <p:sp>
        <p:nvSpPr>
          <p:cNvPr id="4" name="Rectangle 3">
            <a:extLst>
              <a:ext uri="{FF2B5EF4-FFF2-40B4-BE49-F238E27FC236}">
                <a16:creationId xmlns:a16="http://schemas.microsoft.com/office/drawing/2014/main" id="{21213B42-5D64-4553-8E64-9E8B25EC1624}"/>
              </a:ext>
            </a:extLst>
          </p:cNvPr>
          <p:cNvSpPr/>
          <p:nvPr/>
        </p:nvSpPr>
        <p:spPr>
          <a:xfrm>
            <a:off x="3706292" y="3375759"/>
            <a:ext cx="4106068" cy="825933"/>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This includes being kind to others but also being </a:t>
            </a:r>
            <a:r>
              <a:rPr lang="en-GB" b="1" dirty="0"/>
              <a:t>kind to yourself</a:t>
            </a:r>
            <a:r>
              <a:rPr lang="en-GB" dirty="0"/>
              <a:t>.</a:t>
            </a:r>
          </a:p>
        </p:txBody>
      </p:sp>
      <p:pic>
        <p:nvPicPr>
          <p:cNvPr id="8" name="Picture 7" descr="A picture containing shirt&#10;&#10;Description automatically generated">
            <a:extLst>
              <a:ext uri="{FF2B5EF4-FFF2-40B4-BE49-F238E27FC236}">
                <a16:creationId xmlns:a16="http://schemas.microsoft.com/office/drawing/2014/main" id="{85BF18A2-55A3-4266-A32C-D4CFDD9A0B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58020" y="2753745"/>
            <a:ext cx="2518669" cy="3051519"/>
          </a:xfrm>
          <a:prstGeom prst="rect">
            <a:avLst/>
          </a:prstGeom>
        </p:spPr>
      </p:pic>
    </p:spTree>
    <p:extLst>
      <p:ext uri="{BB962C8B-B14F-4D97-AF65-F5344CB8AC3E}">
        <p14:creationId xmlns:p14="http://schemas.microsoft.com/office/powerpoint/2010/main" val="37199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theme/theme1.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4" id="{83802F10-B957-4194-9FCC-F131BAEC0C4B}" vid="{CD92E6BF-77A4-4ADA-A251-97D08364F5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Lesson Presentation Template</Template>
  <TotalTime>543</TotalTime>
  <Words>1470</Words>
  <Application>Microsoft Office PowerPoint</Application>
  <PresentationFormat>On-screen Show (4:3)</PresentationFormat>
  <Paragraphs>133</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Twinkl</vt:lpstr>
      <vt:lpstr>Twinkl SemiBold</vt:lpstr>
      <vt:lpstr>Roboto</vt:lpstr>
      <vt:lpstr>Office Theme</vt:lpstr>
      <vt:lpstr>PowerPoint Presentation</vt:lpstr>
      <vt:lpstr>PowerPoint Presentation</vt:lpstr>
      <vt:lpstr>PowerPoint Presentation</vt:lpstr>
      <vt:lpstr>The Big Questions</vt:lpstr>
      <vt:lpstr>PowerPoint Presentation</vt:lpstr>
      <vt:lpstr>What Is Wellbeing?</vt:lpstr>
      <vt:lpstr>What Is Wellbeing?</vt:lpstr>
      <vt:lpstr>Reconnecting</vt:lpstr>
      <vt:lpstr>Be Kind</vt:lpstr>
      <vt:lpstr>Be Kind</vt:lpstr>
      <vt:lpstr>Connect with Others</vt:lpstr>
      <vt:lpstr>Exploring</vt:lpstr>
      <vt:lpstr>Positive Mindset</vt:lpstr>
      <vt:lpstr>Positive Mindset</vt:lpstr>
      <vt:lpstr>Areas of Control</vt:lpstr>
      <vt:lpstr>Areas of Control</vt:lpstr>
      <vt:lpstr>PowerPoint Presentation</vt:lpstr>
      <vt:lpstr>Consolidating</vt:lpstr>
      <vt:lpstr>My Control</vt:lpstr>
      <vt:lpstr>Self-Kindness</vt:lpstr>
      <vt:lpstr>Support Networks</vt:lpstr>
      <vt:lpstr>Support Networks</vt:lpstr>
      <vt:lpstr>Reflecting</vt:lpstr>
      <vt:lpstr>The Future</vt:lpstr>
      <vt:lpstr>The Big Questions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PSHE and Citizenship</dc:title>
  <dc:creator>Marine Redon</dc:creator>
  <cp:lastModifiedBy>Marine Redon</cp:lastModifiedBy>
  <cp:revision>51</cp:revision>
  <dcterms:created xsi:type="dcterms:W3CDTF">2020-04-13T11:57:01Z</dcterms:created>
  <dcterms:modified xsi:type="dcterms:W3CDTF">2020-04-16T11:05:02Z</dcterms:modified>
</cp:coreProperties>
</file>