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18"/>
  </p:notesMasterIdLst>
  <p:sldIdLst>
    <p:sldId id="271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0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4489" autoAdjust="0"/>
  </p:normalViewPr>
  <p:slideViewPr>
    <p:cSldViewPr snapToGrid="0" showGuides="1">
      <p:cViewPr>
        <p:scale>
          <a:sx n="96" d="100"/>
          <a:sy n="96" d="100"/>
        </p:scale>
        <p:origin x="-864" y="-19"/>
      </p:cViewPr>
      <p:guideLst>
        <p:guide orient="horz" pos="2409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589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352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82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17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685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615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674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563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586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013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1FB06-1D9B-4317-BE37-4218AB7856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2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© White</a:t>
            </a:r>
            <a:r>
              <a:rPr lang="en-GB" sz="1200" baseline="0" dirty="0" smtClean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91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/>
          </p:nvPr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xmlns="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xmlns="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xmlns="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xmlns="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8" t="20592" r="19588" b="20728"/>
          <a:stretch/>
        </p:blipFill>
        <p:spPr bwMode="auto">
          <a:xfrm>
            <a:off x="-21601" y="1"/>
            <a:ext cx="99276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028"/>
          <a:stretch/>
        </p:blipFill>
        <p:spPr>
          <a:xfrm>
            <a:off x="-21642" y="507002"/>
            <a:ext cx="9393978" cy="59197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24625"/>
          <a:stretch/>
        </p:blipFill>
        <p:spPr>
          <a:xfrm>
            <a:off x="815048" y="2516983"/>
            <a:ext cx="8105482" cy="1799955"/>
          </a:xfrm>
          <a:prstGeom prst="rect">
            <a:avLst/>
          </a:prstGeom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23914" y="2563703"/>
            <a:ext cx="3930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r>
              <a:rPr lang="en-GB" altLang="en-US" sz="2400" noProof="0" dirty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altLang="en-US" sz="2400" dirty="0" smtClean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Spring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Block </a:t>
            </a:r>
            <a:r>
              <a:rPr lang="en-GB" altLang="en-US" sz="2400" dirty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en-GB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723914" y="3288325"/>
            <a:ext cx="6116406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noProof="0" dirty="0" smtClean="0">
                <a:solidFill>
                  <a:srgbClr val="FFFFFF"/>
                </a:solidFill>
                <a:latin typeface="Gill Sans MT" panose="020B0502020104020203" pitchFamily="34" charset="0"/>
                <a:cs typeface="Times New Roman" panose="02020603050405020304" pitchFamily="18" charset="0"/>
              </a:rPr>
              <a:t>Length and Height</a:t>
            </a:r>
            <a:endParaRPr kumimoji="0" lang="en-GB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6" y="210587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Dora says,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Measure the height of people in your class and measure the length of their shoes.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Is Dora correct?</a:t>
            </a:r>
          </a:p>
        </p:txBody>
      </p:sp>
      <p:pic>
        <p:nvPicPr>
          <p:cNvPr id="4" name="Picture 3" descr="C:\Users\bsmith\AppData\Local\Temp\Temp1_images_from_Tony.zip\girl_4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3" t="24886" r="10967" b="23744"/>
          <a:stretch/>
        </p:blipFill>
        <p:spPr bwMode="auto">
          <a:xfrm flipH="1">
            <a:off x="5841182" y="1527275"/>
            <a:ext cx="1487080" cy="15033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2430777" y="1931339"/>
            <a:ext cx="2770477" cy="1429202"/>
          </a:xfrm>
          <a:prstGeom prst="wedgeRoundRectCallout">
            <a:avLst>
              <a:gd name="adj1" fmla="val 73875"/>
              <a:gd name="adj2" fmla="val 10816"/>
              <a:gd name="adj3" fmla="val 16667"/>
            </a:avLst>
          </a:prstGeom>
          <a:solidFill>
            <a:srgbClr val="FFC000">
              <a:alpha val="20000"/>
            </a:srgb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ysClr val="windowText" lastClr="000000"/>
                </a:solidFill>
                <a:latin typeface="Gill Sans MT" panose="020B0502020104020203" pitchFamily="34" charset="0"/>
                <a:ea typeface="Bariol" charset="0"/>
                <a:cs typeface="Bariol" charset="0"/>
              </a:rPr>
              <a:t>The taller you are, the longer your shoes are.</a:t>
            </a:r>
            <a:endParaRPr lang="en-US" sz="2800" dirty="0">
              <a:solidFill>
                <a:sysClr val="windowText" lastClr="000000"/>
              </a:solidFill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5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Here is a strip of orange paper.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A blue strip is four times longer than a orange strip.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The strips are joined end to end.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How long is the orange strip?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/>
            </a:r>
            <a:br>
              <a:rPr lang="en-GB" sz="2800" dirty="0">
                <a:latin typeface="Gill Sans MT" panose="020B0502020104020203" pitchFamily="34" charset="0"/>
              </a:rPr>
            </a:br>
            <a:r>
              <a:rPr lang="en-GB" sz="2800" dirty="0">
                <a:latin typeface="Gill Sans MT" panose="020B0502020104020203" pitchFamily="34" charset="0"/>
              </a:rPr>
              <a:t>How long is the blue strip?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3787" y="1420761"/>
            <a:ext cx="771305" cy="34306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345259" y="2696135"/>
            <a:ext cx="3104201" cy="341842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430859" y="4570444"/>
            <a:ext cx="1299240" cy="3197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400" dirty="0" smtClean="0">
                <a:effectLst/>
                <a:latin typeface="Gill Sans MT" panose="020B0502020104020203" pitchFamily="34" charset="0"/>
                <a:ea typeface="Calibri" charset="0"/>
                <a:cs typeface="Times New Roman" charset="0"/>
              </a:rPr>
              <a:t> </a:t>
            </a:r>
            <a:r>
              <a:rPr lang="en-GB" sz="2800" dirty="0" smtClean="0">
                <a:effectLst/>
                <a:latin typeface="Gill Sans MT" panose="020B0502020104020203" pitchFamily="34" charset="0"/>
                <a:ea typeface="Calibri" charset="0"/>
                <a:cs typeface="Times New Roman" charset="0"/>
              </a:rPr>
              <a:t>50 cm</a:t>
            </a:r>
            <a:endParaRPr lang="en-GB" sz="2000" dirty="0">
              <a:effectLst/>
              <a:latin typeface="Gill Sans MT" panose="020B0502020104020203" pitchFamily="34" charset="0"/>
              <a:ea typeface="Calibri" charset="0"/>
              <a:cs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27862" y="4093315"/>
            <a:ext cx="918590" cy="34184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848642" y="4093315"/>
            <a:ext cx="3104200" cy="341842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50863" y="4578510"/>
            <a:ext cx="4133655" cy="2205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9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There are 3 teddies in a box.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The brown teddy is 15 cm taller than the yellow teddy.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The yellow teddy is 3 cm shorter than the pink teddy.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The pink teddy is 42 cm tall.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How tall are the brown and yellow teddies?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How much taller is the brown teddy than the pink teddy?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425" y="736900"/>
            <a:ext cx="1639075" cy="23158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424" y="2540679"/>
            <a:ext cx="1639075" cy="23158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00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424" y="4416370"/>
            <a:ext cx="1639075" cy="231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6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How long is this piece of string</a:t>
            </a:r>
            <a:r>
              <a:rPr lang="en-GB" sz="2800" dirty="0" smtClean="0">
                <a:latin typeface="Gill Sans MT" panose="020B0502020104020203" pitchFamily="34" charset="0"/>
              </a:rPr>
              <a:t>?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How could you find out?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Does the length change if you change the orientation?</a:t>
            </a: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692561" y="2699439"/>
            <a:ext cx="3695956" cy="251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Mo has used the ruler to measure the length of the car.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/>
            </a:r>
            <a:br>
              <a:rPr lang="en-GB" sz="2800" dirty="0">
                <a:latin typeface="Gill Sans MT" panose="020B0502020104020203" pitchFamily="34" charset="0"/>
              </a:rPr>
            </a:br>
            <a:r>
              <a:rPr lang="en-GB" sz="2800" dirty="0">
                <a:latin typeface="Gill Sans MT" panose="020B0502020104020203" pitchFamily="34" charset="0"/>
              </a:rPr>
              <a:t>Mo says the car is 8 centimetres long.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Do you agree?</a:t>
            </a:r>
            <a:br>
              <a:rPr lang="en-GB" sz="2800" dirty="0">
                <a:latin typeface="Gill Sans MT" panose="020B0502020104020203" pitchFamily="34" charset="0"/>
              </a:rPr>
            </a:br>
            <a:r>
              <a:rPr lang="en-GB" sz="2800" dirty="0">
                <a:latin typeface="Gill Sans MT" panose="020B0502020104020203" pitchFamily="34" charset="0"/>
              </a:rPr>
              <a:t>Explain your answer.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731" y="3519838"/>
            <a:ext cx="4713105" cy="973784"/>
          </a:xfrm>
          <a:prstGeom prst="rect">
            <a:avLst/>
          </a:prstGeom>
        </p:spPr>
      </p:pic>
      <p:pic>
        <p:nvPicPr>
          <p:cNvPr id="6" name="Picture 5" descr="C:\Users\bsmith\AppData\Local\Temp\Temp1_images.zip\car[1]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55"/>
          <a:stretch/>
        </p:blipFill>
        <p:spPr bwMode="auto">
          <a:xfrm>
            <a:off x="2743200" y="2088630"/>
            <a:ext cx="2573383" cy="14312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50" y="400391"/>
            <a:ext cx="6259062" cy="673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50" y="1137563"/>
            <a:ext cx="60769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9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Usain Bolt can run 100 m in 9.58 seconds (just under 10 seconds).</a:t>
            </a:r>
          </a:p>
          <a:p>
            <a:endParaRPr lang="en-GB" sz="1600" dirty="0">
              <a:latin typeface="Gill Sans MT" panose="020B0502020104020203" pitchFamily="34" charset="0"/>
            </a:endParaRPr>
          </a:p>
          <a:p>
            <a:endParaRPr lang="en-GB" sz="16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How far do you think you can run in 10 seconds? </a:t>
            </a:r>
          </a:p>
          <a:p>
            <a:r>
              <a:rPr lang="en-GB" sz="2800" dirty="0">
                <a:latin typeface="Gill Sans MT" panose="020B0502020104020203" pitchFamily="34" charset="0"/>
              </a:rPr>
              <a:t>Do you think it will be more or less than 100 m?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16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Measure how far you and your friends can run in 10 seconds.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Record your answers in metres and centimetres.</a:t>
            </a:r>
          </a:p>
        </p:txBody>
      </p:sp>
    </p:spTree>
    <p:extLst>
      <p:ext uri="{BB962C8B-B14F-4D97-AF65-F5344CB8AC3E}">
        <p14:creationId xmlns:p14="http://schemas.microsoft.com/office/powerpoint/2010/main" val="21073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Circle the objects that you would measure in metres. Tick the objects that you would measure in centimetres.</a:t>
            </a:r>
          </a:p>
        </p:txBody>
      </p:sp>
      <p:pic>
        <p:nvPicPr>
          <p:cNvPr id="6" name="Picture 5" descr="C:\Users\bsmith\AppData\Local\Temp\Temp1_images.zip\app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933" y="2816067"/>
            <a:ext cx="730426" cy="1184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bsmith\AppData\Local\Temp\Temp1_images.zip\elephant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156" y="2667969"/>
            <a:ext cx="1833225" cy="1474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:\Users\bsmith\AppData\Local\Temp\Temp1_images.zip\hous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602212" y="2552782"/>
            <a:ext cx="1703372" cy="1563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bsmith\AppData\Local\Temp\Temp1_images.zip\keyring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29" b="15054"/>
          <a:stretch/>
        </p:blipFill>
        <p:spPr bwMode="auto">
          <a:xfrm>
            <a:off x="4914752" y="4264137"/>
            <a:ext cx="1174410" cy="12275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C:\Users\bsmith\AppData\Local\Temp\Temp1_images.zip\pencil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44233">
            <a:off x="2236500" y="4378112"/>
            <a:ext cx="884200" cy="1088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bsmith\AppData\Local\Temp\Temp1_images.zip\tre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969" y="4148950"/>
            <a:ext cx="1203054" cy="1593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bsmith\AppData\Local\Temp\Temp1_images.zip\teapot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214" y="4264137"/>
            <a:ext cx="1403563" cy="1126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bsmith\AppData\Local\Temp\Temp1_images.zip\car[1].png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55"/>
          <a:stretch/>
        </p:blipFill>
        <p:spPr bwMode="auto">
          <a:xfrm>
            <a:off x="9906000" y="300774"/>
            <a:ext cx="1790131" cy="9955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836" y="1547332"/>
            <a:ext cx="2543175" cy="18573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901" y="3404707"/>
            <a:ext cx="1813043" cy="170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Amir has a metre stick.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He wants to measure the length of his classroom.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Explain to Amir how he could measure the length of his classroom.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351314" y="2614694"/>
            <a:ext cx="3832214" cy="1803017"/>
          </a:xfrm>
          <a:prstGeom prst="wedgeRoundRectCallout">
            <a:avLst>
              <a:gd name="adj1" fmla="val 63960"/>
              <a:gd name="adj2" fmla="val 10829"/>
              <a:gd name="adj3" fmla="val 16667"/>
            </a:avLst>
          </a:prstGeom>
          <a:solidFill>
            <a:srgbClr val="00B050">
              <a:alpha val="20000"/>
            </a:srgbClr>
          </a:solidFill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I can’t measure the length of the classroom because my meter stick isn’t long enough.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5621">
            <a:off x="6555404" y="2745858"/>
            <a:ext cx="1593555" cy="134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2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89551" y="736900"/>
                <a:ext cx="805628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Gill Sans MT" panose="020B0502020104020203" pitchFamily="34" charset="0"/>
                  </a:rPr>
                  <a:t>Compare the measurements using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charset="0"/>
                      </a:rPr>
                      <m:t>&lt;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charset="0"/>
                      </a:rPr>
                      <m:t>&gt;</m:t>
                    </m:r>
                  </m:oMath>
                </a14:m>
                <a:r>
                  <a:rPr lang="en-US" sz="2800" dirty="0">
                    <a:latin typeface="Gill Sans MT" panose="020B0502020104020203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charset="0"/>
                      </a:rPr>
                      <m:t>=</m:t>
                    </m:r>
                  </m:oMath>
                </a14:m>
                <a:endParaRPr lang="en-US" sz="2800" dirty="0">
                  <a:latin typeface="Gill Sans MT" panose="020B0502020104020203" pitchFamily="34" charset="0"/>
                </a:endParaRPr>
              </a:p>
              <a:p>
                <a:endParaRPr lang="en-GB" sz="1600" dirty="0">
                  <a:latin typeface="Gill Sans MT" panose="020B0502020104020203" pitchFamily="34" charset="0"/>
                </a:endParaRPr>
              </a:p>
              <a:p>
                <a:endParaRPr lang="en-GB" sz="2800" dirty="0" smtClean="0">
                  <a:latin typeface="Gill Sans MT" panose="020B0502020104020203" pitchFamily="34" charset="0"/>
                </a:endParaRPr>
              </a:p>
              <a:p>
                <a:endParaRPr lang="en-GB" sz="2800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51" y="736900"/>
                <a:ext cx="8056280" cy="1631216"/>
              </a:xfrm>
              <a:prstGeom prst="rect">
                <a:avLst/>
              </a:prstGeom>
              <a:blipFill>
                <a:blip r:embed="rId3"/>
                <a:stretch>
                  <a:fillRect l="-1590" t="-4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4605967" y="2230820"/>
            <a:ext cx="595287" cy="544986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20047" y="3150774"/>
            <a:ext cx="595287" cy="544986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621267" y="4067143"/>
            <a:ext cx="595287" cy="544986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21267" y="4987097"/>
            <a:ext cx="595287" cy="544986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1358245"/>
                  </p:ext>
                </p:extLst>
              </p:nvPr>
            </p:nvGraphicFramePr>
            <p:xfrm>
              <a:off x="1995733" y="1752563"/>
              <a:ext cx="5941830" cy="3779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27163">
                      <a:extLst>
                        <a:ext uri="{9D8B030D-6E8A-4147-A177-3AD203B41FA5}">
                          <a16:colId xmlns:a16="http://schemas.microsoft.com/office/drawing/2014/main" xmlns="" val="467694060"/>
                        </a:ext>
                      </a:extLst>
                    </a:gridCol>
                    <a:gridCol w="812235">
                      <a:extLst>
                        <a:ext uri="{9D8B030D-6E8A-4147-A177-3AD203B41FA5}">
                          <a16:colId xmlns:a16="http://schemas.microsoft.com/office/drawing/2014/main" xmlns="" val="4044287488"/>
                        </a:ext>
                      </a:extLst>
                    </a:gridCol>
                    <a:gridCol w="2602432">
                      <a:extLst>
                        <a:ext uri="{9D8B030D-6E8A-4147-A177-3AD203B41FA5}">
                          <a16:colId xmlns:a16="http://schemas.microsoft.com/office/drawing/2014/main" xmlns="" val="570095024"/>
                        </a:ext>
                      </a:extLst>
                    </a:gridCol>
                  </a:tblGrid>
                  <a:tr h="37413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55 cm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10 cm</a:t>
                          </a:r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800" dirty="0" smtClean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  <a:p>
                          <a:pPr algn="l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55 cm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10 cm</a:t>
                          </a:r>
                        </a:p>
                        <a:p>
                          <a:pPr algn="l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936286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42</a:t>
                          </a:r>
                          <a:r>
                            <a:rPr lang="en-US" sz="2800" baseline="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6 m</a:t>
                          </a:r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42 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7 m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3157108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6 cm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5 cm</a:t>
                          </a:r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800" dirty="0" smtClean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  <a:p>
                          <a:pPr algn="l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6 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5 m</a:t>
                          </a:r>
                        </a:p>
                        <a:p>
                          <a:pPr algn="l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0496389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80 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5 m</a:t>
                          </a:r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70 m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latin typeface="Cambria Math" charset="0"/>
                                  <a:ea typeface="Bariol" charset="0"/>
                                  <a:cs typeface="Bariol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2800" dirty="0" smtClean="0">
                              <a:latin typeface="Gill Sans MT" panose="020B0502020104020203" pitchFamily="34" charset="0"/>
                              <a:ea typeface="Bariol" charset="0"/>
                              <a:cs typeface="Bariol" charset="0"/>
                            </a:rPr>
                            <a:t> 5 m</a:t>
                          </a:r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7690411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1358245"/>
                  </p:ext>
                </p:extLst>
              </p:nvPr>
            </p:nvGraphicFramePr>
            <p:xfrm>
              <a:off x="1995733" y="1752563"/>
              <a:ext cx="5941830" cy="3779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27163">
                      <a:extLst>
                        <a:ext uri="{9D8B030D-6E8A-4147-A177-3AD203B41FA5}">
                          <a16:colId xmlns:a16="http://schemas.microsoft.com/office/drawing/2014/main" val="467694060"/>
                        </a:ext>
                      </a:extLst>
                    </a:gridCol>
                    <a:gridCol w="812235">
                      <a:extLst>
                        <a:ext uri="{9D8B030D-6E8A-4147-A177-3AD203B41FA5}">
                          <a16:colId xmlns:a16="http://schemas.microsoft.com/office/drawing/2014/main" val="4044287488"/>
                        </a:ext>
                      </a:extLst>
                    </a:gridCol>
                    <a:gridCol w="2602432">
                      <a:extLst>
                        <a:ext uri="{9D8B030D-6E8A-4147-A177-3AD203B41FA5}">
                          <a16:colId xmlns:a16="http://schemas.microsoft.com/office/drawing/2014/main" val="570095024"/>
                        </a:ext>
                      </a:extLst>
                    </a:gridCol>
                  </a:tblGrid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r="-135181" b="-18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8571" b="-18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9362861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61628" r="-135181" b="-3918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8571" t="-261628" b="-3918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15710862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138222" r="-135181" b="-49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8571" t="-138222" b="-49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49638937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630588" r="-135181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>
                            <a:latin typeface="Gill Sans MT" panose="020B0502020104020203" pitchFamily="34" charset="0"/>
                            <a:ea typeface="Bariol" charset="0"/>
                            <a:cs typeface="Bariol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8571" t="-630588" b="-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90411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075642" y="1099183"/>
                <a:ext cx="606256" cy="658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srgbClr val="943634"/>
                          </a:solidFill>
                          <a:latin typeface="Cambria Math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</m:oMath>
                  </m:oMathPara>
                </a14:m>
                <a:endParaRPr lang="en-GB" sz="3200" dirty="0">
                  <a:solidFill>
                    <a:srgbClr val="943634"/>
                  </a:solidFill>
                  <a:latin typeface="Gill Sans MT" panose="020B0502020104020203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642" y="1099183"/>
                <a:ext cx="606256" cy="658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52013" y="692263"/>
                <a:ext cx="606256" cy="658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srgbClr val="943634"/>
                          </a:solidFill>
                          <a:latin typeface="Cambria Math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rgbClr val="943634"/>
                  </a:solidFill>
                  <a:latin typeface="Gill Sans MT" panose="020B0502020104020203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013" y="692263"/>
                <a:ext cx="606256" cy="658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0068876" y="1611262"/>
                <a:ext cx="604653" cy="658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srgbClr val="943634"/>
                          </a:solidFill>
                          <a:latin typeface="Cambria Math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>
                  <a:solidFill>
                    <a:srgbClr val="943634"/>
                  </a:solidFill>
                  <a:latin typeface="Gill Sans MT" panose="020B0502020104020203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8876" y="1611262"/>
                <a:ext cx="604653" cy="6586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8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A green pencil is twice as long as a blue pencil.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Using this, complete the statements using </a:t>
            </a:r>
            <a:r>
              <a:rPr lang="en-GB" sz="2800" b="1" dirty="0">
                <a:latin typeface="Gill Sans MT" panose="020B0502020104020203" pitchFamily="34" charset="0"/>
              </a:rPr>
              <a:t>longer than</a:t>
            </a:r>
            <a:r>
              <a:rPr lang="en-GB" sz="2800" dirty="0">
                <a:latin typeface="Gill Sans MT" panose="020B0502020104020203" pitchFamily="34" charset="0"/>
              </a:rPr>
              <a:t>, </a:t>
            </a:r>
            <a:r>
              <a:rPr lang="en-GB" sz="2800" b="1" dirty="0">
                <a:latin typeface="Gill Sans MT" panose="020B0502020104020203" pitchFamily="34" charset="0"/>
              </a:rPr>
              <a:t>shorter than</a:t>
            </a:r>
            <a:r>
              <a:rPr lang="en-GB" sz="2800" dirty="0">
                <a:latin typeface="Gill Sans MT" panose="020B0502020104020203" pitchFamily="34" charset="0"/>
              </a:rPr>
              <a:t> or </a:t>
            </a:r>
            <a:r>
              <a:rPr lang="en-GB" sz="2800" b="1" dirty="0">
                <a:latin typeface="Gill Sans MT" panose="020B0502020104020203" pitchFamily="34" charset="0"/>
              </a:rPr>
              <a:t>equal to</a:t>
            </a:r>
            <a:r>
              <a:rPr lang="en-GB" sz="2800" dirty="0">
                <a:latin typeface="Gill Sans MT" panose="020B0502020104020203" pitchFamily="34" charset="0"/>
              </a:rPr>
              <a:t>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3 green pencils are _______ 2 blue pencils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2 green pencils are _______ 5 blue pencils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4 green pencils are _______ 8 blue pencils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518775" y="-446411"/>
            <a:ext cx="895746" cy="57410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3273562" y="349817"/>
            <a:ext cx="624498" cy="27616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986278" y="349818"/>
            <a:ext cx="624498" cy="276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4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Gill Sans MT" panose="020B0502020104020203" pitchFamily="34" charset="0"/>
              </a:rPr>
              <a:t>Four children are measuring their heights.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Eva is taller than Rosie, but not as tall as Mo.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Dexter is taller than Mo.</a:t>
            </a:r>
          </a:p>
          <a:p>
            <a:endParaRPr lang="en-GB" sz="2800" dirty="0">
              <a:latin typeface="Gill Sans MT" panose="020B0502020104020203" pitchFamily="34" charset="0"/>
            </a:endParaRPr>
          </a:p>
          <a:p>
            <a:r>
              <a:rPr lang="en-GB" sz="2800" dirty="0">
                <a:latin typeface="Gill Sans MT" panose="020B0502020104020203" pitchFamily="34" charset="0"/>
              </a:rPr>
              <a:t>Write down their names in order of their heights, starting with the shortest.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084" y="4145674"/>
            <a:ext cx="3681916" cy="176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33C0BC-C241-46AF-963C-CBDED36083B0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22d4c35-b548-4432-90ae-af4376e1c4b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2071</TotalTime>
  <Words>473</Words>
  <Application>Microsoft Office PowerPoint</Application>
  <PresentationFormat>A4 Paper (210x297 mm)</PresentationFormat>
  <Paragraphs>141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Cheryl Pickering</cp:lastModifiedBy>
  <cp:revision>123</cp:revision>
  <dcterms:created xsi:type="dcterms:W3CDTF">2019-02-04T08:17:32Z</dcterms:created>
  <dcterms:modified xsi:type="dcterms:W3CDTF">2020-03-30T17:54:30Z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