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510" y="5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65C24E2-439B-4AFE-B630-CA01C04A5D82}"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A1FAC8-1145-43D8-8F0C-1AAB17F693AB}" type="slidenum">
              <a:rPr lang="en-GB" smtClean="0"/>
              <a:t>‹#›</a:t>
            </a:fld>
            <a:endParaRPr lang="en-GB"/>
          </a:p>
        </p:txBody>
      </p:sp>
    </p:spTree>
    <p:extLst>
      <p:ext uri="{BB962C8B-B14F-4D97-AF65-F5344CB8AC3E}">
        <p14:creationId xmlns:p14="http://schemas.microsoft.com/office/powerpoint/2010/main" val="160335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5C24E2-439B-4AFE-B630-CA01C04A5D82}"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A1FAC8-1145-43D8-8F0C-1AAB17F693AB}" type="slidenum">
              <a:rPr lang="en-GB" smtClean="0"/>
              <a:t>‹#›</a:t>
            </a:fld>
            <a:endParaRPr lang="en-GB"/>
          </a:p>
        </p:txBody>
      </p:sp>
    </p:spTree>
    <p:extLst>
      <p:ext uri="{BB962C8B-B14F-4D97-AF65-F5344CB8AC3E}">
        <p14:creationId xmlns:p14="http://schemas.microsoft.com/office/powerpoint/2010/main" val="1991540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5C24E2-439B-4AFE-B630-CA01C04A5D82}"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A1FAC8-1145-43D8-8F0C-1AAB17F693AB}" type="slidenum">
              <a:rPr lang="en-GB" smtClean="0"/>
              <a:t>‹#›</a:t>
            </a:fld>
            <a:endParaRPr lang="en-GB"/>
          </a:p>
        </p:txBody>
      </p:sp>
    </p:spTree>
    <p:extLst>
      <p:ext uri="{BB962C8B-B14F-4D97-AF65-F5344CB8AC3E}">
        <p14:creationId xmlns:p14="http://schemas.microsoft.com/office/powerpoint/2010/main" val="34664894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65C24E2-439B-4AFE-B630-CA01C04A5D82}"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A1FAC8-1145-43D8-8F0C-1AAB17F693AB}" type="slidenum">
              <a:rPr lang="en-GB" smtClean="0"/>
              <a:t>‹#›</a:t>
            </a:fld>
            <a:endParaRPr lang="en-GB"/>
          </a:p>
        </p:txBody>
      </p:sp>
    </p:spTree>
    <p:extLst>
      <p:ext uri="{BB962C8B-B14F-4D97-AF65-F5344CB8AC3E}">
        <p14:creationId xmlns:p14="http://schemas.microsoft.com/office/powerpoint/2010/main" val="404912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5C24E2-439B-4AFE-B630-CA01C04A5D82}" type="datetimeFigureOut">
              <a:rPr lang="en-GB" smtClean="0"/>
              <a:t>02/04/2020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A1FAC8-1145-43D8-8F0C-1AAB17F693AB}" type="slidenum">
              <a:rPr lang="en-GB" smtClean="0"/>
              <a:t>‹#›</a:t>
            </a:fld>
            <a:endParaRPr lang="en-GB"/>
          </a:p>
        </p:txBody>
      </p:sp>
    </p:spTree>
    <p:extLst>
      <p:ext uri="{BB962C8B-B14F-4D97-AF65-F5344CB8AC3E}">
        <p14:creationId xmlns:p14="http://schemas.microsoft.com/office/powerpoint/2010/main" val="100933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65C24E2-439B-4AFE-B630-CA01C04A5D82}"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A1FAC8-1145-43D8-8F0C-1AAB17F693AB}" type="slidenum">
              <a:rPr lang="en-GB" smtClean="0"/>
              <a:t>‹#›</a:t>
            </a:fld>
            <a:endParaRPr lang="en-GB"/>
          </a:p>
        </p:txBody>
      </p:sp>
    </p:spTree>
    <p:extLst>
      <p:ext uri="{BB962C8B-B14F-4D97-AF65-F5344CB8AC3E}">
        <p14:creationId xmlns:p14="http://schemas.microsoft.com/office/powerpoint/2010/main" val="1311852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65C24E2-439B-4AFE-B630-CA01C04A5D82}" type="datetimeFigureOut">
              <a:rPr lang="en-GB" smtClean="0"/>
              <a:t>02/04/2020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A1FAC8-1145-43D8-8F0C-1AAB17F693AB}" type="slidenum">
              <a:rPr lang="en-GB" smtClean="0"/>
              <a:t>‹#›</a:t>
            </a:fld>
            <a:endParaRPr lang="en-GB"/>
          </a:p>
        </p:txBody>
      </p:sp>
    </p:spTree>
    <p:extLst>
      <p:ext uri="{BB962C8B-B14F-4D97-AF65-F5344CB8AC3E}">
        <p14:creationId xmlns:p14="http://schemas.microsoft.com/office/powerpoint/2010/main" val="1941891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65C24E2-439B-4AFE-B630-CA01C04A5D82}" type="datetimeFigureOut">
              <a:rPr lang="en-GB" smtClean="0"/>
              <a:t>02/04/2020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A1FAC8-1145-43D8-8F0C-1AAB17F693AB}" type="slidenum">
              <a:rPr lang="en-GB" smtClean="0"/>
              <a:t>‹#›</a:t>
            </a:fld>
            <a:endParaRPr lang="en-GB"/>
          </a:p>
        </p:txBody>
      </p:sp>
    </p:spTree>
    <p:extLst>
      <p:ext uri="{BB962C8B-B14F-4D97-AF65-F5344CB8AC3E}">
        <p14:creationId xmlns:p14="http://schemas.microsoft.com/office/powerpoint/2010/main" val="100225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5C24E2-439B-4AFE-B630-CA01C04A5D82}" type="datetimeFigureOut">
              <a:rPr lang="en-GB" smtClean="0"/>
              <a:t>02/04/2020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A1FAC8-1145-43D8-8F0C-1AAB17F693AB}" type="slidenum">
              <a:rPr lang="en-GB" smtClean="0"/>
              <a:t>‹#›</a:t>
            </a:fld>
            <a:endParaRPr lang="en-GB"/>
          </a:p>
        </p:txBody>
      </p:sp>
    </p:spTree>
    <p:extLst>
      <p:ext uri="{BB962C8B-B14F-4D97-AF65-F5344CB8AC3E}">
        <p14:creationId xmlns:p14="http://schemas.microsoft.com/office/powerpoint/2010/main" val="3440260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5C24E2-439B-4AFE-B630-CA01C04A5D82}"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A1FAC8-1145-43D8-8F0C-1AAB17F693AB}" type="slidenum">
              <a:rPr lang="en-GB" smtClean="0"/>
              <a:t>‹#›</a:t>
            </a:fld>
            <a:endParaRPr lang="en-GB"/>
          </a:p>
        </p:txBody>
      </p:sp>
    </p:spTree>
    <p:extLst>
      <p:ext uri="{BB962C8B-B14F-4D97-AF65-F5344CB8AC3E}">
        <p14:creationId xmlns:p14="http://schemas.microsoft.com/office/powerpoint/2010/main" val="1057865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5C24E2-439B-4AFE-B630-CA01C04A5D82}" type="datetimeFigureOut">
              <a:rPr lang="en-GB" smtClean="0"/>
              <a:t>02/04/2020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A1FAC8-1145-43D8-8F0C-1AAB17F693AB}" type="slidenum">
              <a:rPr lang="en-GB" smtClean="0"/>
              <a:t>‹#›</a:t>
            </a:fld>
            <a:endParaRPr lang="en-GB"/>
          </a:p>
        </p:txBody>
      </p:sp>
    </p:spTree>
    <p:extLst>
      <p:ext uri="{BB962C8B-B14F-4D97-AF65-F5344CB8AC3E}">
        <p14:creationId xmlns:p14="http://schemas.microsoft.com/office/powerpoint/2010/main" val="3497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5C24E2-439B-4AFE-B630-CA01C04A5D82}" type="datetimeFigureOut">
              <a:rPr lang="en-GB" smtClean="0"/>
              <a:t>02/04/2020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1FAC8-1145-43D8-8F0C-1AAB17F693AB}" type="slidenum">
              <a:rPr lang="en-GB" smtClean="0"/>
              <a:t>‹#›</a:t>
            </a:fld>
            <a:endParaRPr lang="en-GB"/>
          </a:p>
        </p:txBody>
      </p:sp>
    </p:spTree>
    <p:extLst>
      <p:ext uri="{BB962C8B-B14F-4D97-AF65-F5344CB8AC3E}">
        <p14:creationId xmlns:p14="http://schemas.microsoft.com/office/powerpoint/2010/main" val="36737989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www.storyberries.com/" TargetMode="External"/><Relationship Id="rId2" Type="http://schemas.openxmlformats.org/officeDocument/2006/relationships/hyperlink" Target="http://www.booktrust.org.uk/" TargetMode="External"/><Relationship Id="rId1" Type="http://schemas.openxmlformats.org/officeDocument/2006/relationships/slideLayout" Target="../slideLayouts/slideLayout6.xml"/><Relationship Id="rId4" Type="http://schemas.openxmlformats.org/officeDocument/2006/relationships/hyperlink" Target="http://www.audible.co.uk/"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6.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738538"/>
          </a:xfrm>
        </p:spPr>
        <p:txBody>
          <a:bodyPr>
            <a:normAutofit/>
          </a:bodyPr>
          <a:lstStyle/>
          <a:p>
            <a:r>
              <a:rPr lang="en-GB" sz="6000" dirty="0">
                <a:latin typeface="Jokerman" panose="04090605060D06020702" pitchFamily="82" charset="0"/>
                <a:ea typeface="Arial Unicode MS" panose="020B0604020202020204" pitchFamily="34" charset="-128"/>
                <a:cs typeface="Arial Unicode MS" panose="020B0604020202020204" pitchFamily="34" charset="-128"/>
              </a:rPr>
              <a:t>Reading for Pleasure</a:t>
            </a:r>
          </a:p>
        </p:txBody>
      </p:sp>
      <p:pic>
        <p:nvPicPr>
          <p:cNvPr id="1026" name="Picture 2" descr="C:\Users\rmwenya\AppData\Local\Microsoft\Windows\INetCache\IE\K1TZ81C9\bookworm-wallpaper__yvt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501008"/>
            <a:ext cx="5112568" cy="26642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mwenya\AppData\Local\Microsoft\Windows\INetCache\IE\YA192HVZ\14399-illustration-of-books-pv[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730594"/>
            <a:ext cx="4104456" cy="1186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767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442394"/>
          </a:xfrm>
        </p:spPr>
        <p:txBody>
          <a:bodyPr>
            <a:normAutofit fontScale="90000"/>
          </a:bodyPr>
          <a:lstStyle/>
          <a:p>
            <a:r>
              <a:rPr lang="en-GB" dirty="0"/>
              <a:t>5. Make books and stories part of your daily routine!</a:t>
            </a:r>
            <a:br>
              <a:rPr lang="en-GB" dirty="0"/>
            </a:br>
            <a:r>
              <a:rPr lang="en-GB" dirty="0"/>
              <a:t>Find a time in the day that works for you and have a story time.  There are many resources you can use. </a:t>
            </a:r>
            <a:br>
              <a:rPr lang="en-GB" dirty="0"/>
            </a:br>
            <a:endParaRPr lang="en-GB" sz="3600" dirty="0"/>
          </a:p>
        </p:txBody>
      </p:sp>
      <p:sp>
        <p:nvSpPr>
          <p:cNvPr id="3" name="TextBox 2"/>
          <p:cNvSpPr txBox="1"/>
          <p:nvPr/>
        </p:nvSpPr>
        <p:spPr>
          <a:xfrm>
            <a:off x="467544" y="3356992"/>
            <a:ext cx="8208912"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err="1"/>
              <a:t>Cbeebies</a:t>
            </a:r>
            <a:r>
              <a:rPr lang="en-GB" sz="2400" dirty="0"/>
              <a:t> have 29 different bedtime stories available on BBC </a:t>
            </a:r>
            <a:r>
              <a:rPr lang="en-GB" sz="2400" dirty="0" err="1"/>
              <a:t>iplayer</a:t>
            </a:r>
            <a:r>
              <a:rPr lang="en-GB" sz="2400" dirty="0"/>
              <a:t>. </a:t>
            </a:r>
          </a:p>
          <a:p>
            <a:pPr marL="342900" indent="-342900">
              <a:buFont typeface="Arial" panose="020B0604020202020204" pitchFamily="34" charset="0"/>
              <a:buChar char="•"/>
            </a:pPr>
            <a:r>
              <a:rPr lang="en-GB" sz="2400" dirty="0"/>
              <a:t>You can find more on YouTube…</a:t>
            </a:r>
          </a:p>
        </p:txBody>
      </p:sp>
      <p:pic>
        <p:nvPicPr>
          <p:cNvPr id="5122" name="Picture 2" descr="C:\Users\rmwenya\AppData\Local\Microsoft\Windows\INetCache\IE\K1TZ81C9\storytelling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3922520"/>
            <a:ext cx="2383339" cy="237114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rmwenya\AppData\Local\Microsoft\Windows\INetCache\IE\YA192HVZ\8021357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838" y="4727789"/>
            <a:ext cx="2888018" cy="156587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rmwenya\AppData\Local\Microsoft\Windows\INetCache\IE\Z1KKTFR1\640px-YouTube_Logo_2017.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5022376"/>
            <a:ext cx="2374910" cy="530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630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018458"/>
          </a:xfrm>
        </p:spPr>
        <p:txBody>
          <a:bodyPr>
            <a:normAutofit fontScale="90000"/>
          </a:bodyPr>
          <a:lstStyle/>
          <a:p>
            <a:r>
              <a:rPr lang="en-GB" dirty="0"/>
              <a:t>6. Tell stories: if you’re running short of books, retell the stories you know or make up your own!  Tell stories from your family and make up stories about your time in lockdown.</a:t>
            </a:r>
            <a:br>
              <a:rPr lang="en-GB" dirty="0"/>
            </a:br>
            <a:endParaRPr lang="en-GB" dirty="0"/>
          </a:p>
        </p:txBody>
      </p:sp>
      <p:pic>
        <p:nvPicPr>
          <p:cNvPr id="6146" name="Picture 2" descr="C:\Users\rmwenya\AppData\Local\Microsoft\Windows\INetCache\IE\K1TZ81C9\14134388517_b65d0cae99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973120"/>
            <a:ext cx="2808312" cy="240461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rmwenya\AppData\Local\Microsoft\Windows\INetCache\IE\YA192HVZ\11392783794_1da70690bf_b[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4500213"/>
            <a:ext cx="4032448" cy="156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246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lstStyle/>
          <a:p>
            <a:r>
              <a:rPr lang="en-GB" dirty="0"/>
              <a:t>More online resources that may be useful:</a:t>
            </a:r>
          </a:p>
        </p:txBody>
      </p:sp>
      <p:sp>
        <p:nvSpPr>
          <p:cNvPr id="4" name="TextBox 3"/>
          <p:cNvSpPr txBox="1"/>
          <p:nvPr/>
        </p:nvSpPr>
        <p:spPr>
          <a:xfrm>
            <a:off x="539552" y="1844824"/>
            <a:ext cx="8208912" cy="3539430"/>
          </a:xfrm>
          <a:prstGeom prst="rect">
            <a:avLst/>
          </a:prstGeom>
          <a:solidFill>
            <a:srgbClr val="92D050"/>
          </a:solidFill>
        </p:spPr>
        <p:txBody>
          <a:bodyPr wrap="square" rtlCol="0">
            <a:spAutoFit/>
          </a:bodyPr>
          <a:lstStyle/>
          <a:p>
            <a:pPr marL="285750" indent="-285750">
              <a:buFont typeface="Arial" panose="020B0604020202020204" pitchFamily="34" charset="0"/>
              <a:buChar char="•"/>
            </a:pPr>
            <a:r>
              <a:rPr lang="en-GB" sz="2800" dirty="0">
                <a:solidFill>
                  <a:schemeClr val="bg1"/>
                </a:solidFill>
                <a:hlinkClick r:id="rId2"/>
              </a:rPr>
              <a:t>www.booktrust.org.uk</a:t>
            </a:r>
            <a:r>
              <a:rPr lang="en-GB" sz="2800" dirty="0">
                <a:solidFill>
                  <a:schemeClr val="bg1"/>
                </a:solidFill>
              </a:rPr>
              <a:t>   Look particularly in the Book Trust Home Time part of the website, where you will find books to read along with as well as other activities.</a:t>
            </a:r>
          </a:p>
          <a:p>
            <a:pPr marL="285750" indent="-285750">
              <a:buFont typeface="Arial" panose="020B0604020202020204" pitchFamily="34" charset="0"/>
              <a:buChar char="•"/>
            </a:pPr>
            <a:r>
              <a:rPr lang="en-GB" sz="2800" dirty="0">
                <a:solidFill>
                  <a:schemeClr val="bg1"/>
                </a:solidFill>
                <a:hlinkClick r:id="rId3"/>
              </a:rPr>
              <a:t>www.storyberries.com</a:t>
            </a:r>
            <a:r>
              <a:rPr lang="en-GB" sz="2800" dirty="0">
                <a:solidFill>
                  <a:schemeClr val="bg1"/>
                </a:solidFill>
              </a:rPr>
              <a:t>   More stories being read that you can read along with.</a:t>
            </a:r>
          </a:p>
          <a:p>
            <a:pPr marL="285750" indent="-285750">
              <a:buFont typeface="Arial" panose="020B0604020202020204" pitchFamily="34" charset="0"/>
              <a:buChar char="•"/>
            </a:pPr>
            <a:r>
              <a:rPr lang="en-GB" sz="2800" dirty="0">
                <a:solidFill>
                  <a:schemeClr val="bg1"/>
                </a:solidFill>
                <a:hlinkClick r:id="rId4"/>
              </a:rPr>
              <a:t>www.audible.co.uk</a:t>
            </a:r>
            <a:r>
              <a:rPr lang="en-GB" sz="2800" dirty="0">
                <a:solidFill>
                  <a:schemeClr val="bg1"/>
                </a:solidFill>
              </a:rPr>
              <a:t>   You can sign up for a free 30 day trial and listen to lots of stories and books together.</a:t>
            </a:r>
          </a:p>
        </p:txBody>
      </p:sp>
    </p:spTree>
    <p:extLst>
      <p:ext uri="{BB962C8B-B14F-4D97-AF65-F5344CB8AC3E}">
        <p14:creationId xmlns:p14="http://schemas.microsoft.com/office/powerpoint/2010/main" val="219289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2776"/>
            <a:ext cx="7560840" cy="3888432"/>
          </a:xfrm>
        </p:spPr>
        <p:txBody>
          <a:bodyPr/>
          <a:lstStyle/>
          <a:p>
            <a:r>
              <a:rPr lang="en-GB" i="1" dirty="0"/>
              <a:t>‘Reading should not be presented to children as a chore or a duty.  It should be offered as a gift.’</a:t>
            </a:r>
            <a:br>
              <a:rPr lang="en-GB" i="1" dirty="0"/>
            </a:br>
            <a:r>
              <a:rPr lang="en-GB" dirty="0"/>
              <a:t>Kate </a:t>
            </a:r>
            <a:r>
              <a:rPr lang="en-GB" dirty="0" err="1"/>
              <a:t>DiCamillo</a:t>
            </a:r>
            <a:endParaRPr lang="en-GB" dirty="0"/>
          </a:p>
        </p:txBody>
      </p:sp>
      <p:pic>
        <p:nvPicPr>
          <p:cNvPr id="7170" name="Picture 2" descr="C:\Users\rmwenya\AppData\Local\Microsoft\Windows\INetCache\IE\K1TZ81C9\image-20150429-6250-13d61j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6904" y="188639"/>
            <a:ext cx="1913488" cy="127650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mwenya\AppData\Local\Microsoft\Windows\INetCache\IE\YA192HVZ\220px-Lao_schoolgirls_reading_boo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550" y="5156960"/>
            <a:ext cx="2083511" cy="139216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rmwenya\AppData\Local\Microsoft\Windows\INetCache\IE\Z1KKTFR1\child%20reading%20a%20book%20on%20his%20own[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6256" y="4938237"/>
            <a:ext cx="1975633" cy="148172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rmwenya\AppData\Local\Microsoft\Windows\INetCache\IE\7XK25AXE\children-reading-wikipedia[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0868" y="188641"/>
            <a:ext cx="1906876" cy="1276504"/>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rmwenya\AppData\Local\Microsoft\Windows\INetCache\IE\Z1KKTFR1\3707578307_eb37ab6c50_b[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7904" y="5693227"/>
            <a:ext cx="1403648" cy="936222"/>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rmwenya\AppData\Local\Microsoft\Windows\INetCache\IE\Z1KKTFR1\3948899806_c99c4252c8_b[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91880" y="219516"/>
            <a:ext cx="1619672" cy="1214754"/>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rmwenya\AppData\Local\Microsoft\Windows\INetCache\IE\7XK25AXE\FroggyLearnsToSwim[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1010" y="5164947"/>
            <a:ext cx="1054322" cy="85821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rmwenya\AppData\Local\Microsoft\Windows\INetCache\IE\K1TZ81C9\mouse[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74656" y="5164947"/>
            <a:ext cx="917224" cy="1028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82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666530"/>
          </a:xfrm>
        </p:spPr>
        <p:txBody>
          <a:bodyPr>
            <a:normAutofit/>
          </a:bodyPr>
          <a:lstStyle/>
          <a:p>
            <a:r>
              <a:rPr lang="en-GB" sz="7200" dirty="0">
                <a:latin typeface="Jokerman" panose="04090605060D06020702" pitchFamily="82" charset="0"/>
              </a:rPr>
              <a:t>Happy Reading!</a:t>
            </a:r>
          </a:p>
        </p:txBody>
      </p:sp>
      <p:pic>
        <p:nvPicPr>
          <p:cNvPr id="8194" name="Picture 2" descr="C:\Users\rmwenya\AppData\Local\Microsoft\Windows\INetCache\IE\YA192HVZ\girl-160167_960_72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1349" y="4005064"/>
            <a:ext cx="167658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rmwenya\AppData\Local\Microsoft\Windows\INetCache\IE\YA192HVZ\girl-160172_64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3573016"/>
            <a:ext cx="1500082" cy="300016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rmwenya\AppData\Local\Microsoft\Windows\INetCache\IE\YA192HVZ\lr_homehead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0612" y="3878923"/>
            <a:ext cx="4680520" cy="1668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17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5184576"/>
          </a:xfrm>
        </p:spPr>
        <p:txBody>
          <a:bodyPr>
            <a:normAutofit/>
          </a:bodyPr>
          <a:lstStyle/>
          <a:p>
            <a:r>
              <a:rPr lang="en-GB" i="1" dirty="0"/>
              <a:t>‘The more that you read, the more things you will know. The more that you learn, the more places you’ll go.’</a:t>
            </a:r>
            <a:br>
              <a:rPr lang="en-GB" i="1" dirty="0"/>
            </a:br>
            <a:r>
              <a:rPr lang="en-GB" dirty="0"/>
              <a:t>Dr Seuss</a:t>
            </a:r>
            <a:br>
              <a:rPr lang="en-GB" dirty="0"/>
            </a:br>
            <a:endParaRPr lang="en-GB" dirty="0"/>
          </a:p>
        </p:txBody>
      </p:sp>
      <p:pic>
        <p:nvPicPr>
          <p:cNvPr id="2050" name="Picture 2" descr="C:\Users\rmwenya\AppData\Local\Microsoft\Windows\INetCache\IE\Z1KKTFR1\200409514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429000"/>
            <a:ext cx="2880320" cy="313380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mwenya\AppData\Local\Microsoft\Windows\INetCache\IE\7XK25AXE\14836299-stack-of-books-books-stacke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645024"/>
            <a:ext cx="2304256"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36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5904656"/>
          </a:xfrm>
        </p:spPr>
        <p:txBody>
          <a:bodyPr/>
          <a:lstStyle/>
          <a:p>
            <a:r>
              <a:rPr lang="en-GB" dirty="0"/>
              <a:t>Whilst we’re staying safe at home, books can take us on journeys to different places with different characters.</a:t>
            </a:r>
            <a:br>
              <a:rPr lang="en-GB" dirty="0"/>
            </a:br>
            <a:br>
              <a:rPr lang="en-GB" dirty="0"/>
            </a:br>
            <a:br>
              <a:rPr lang="en-GB" dirty="0"/>
            </a:br>
            <a:br>
              <a:rPr lang="en-GB" dirty="0"/>
            </a:br>
            <a:endParaRPr lang="en-GB" dirty="0"/>
          </a:p>
        </p:txBody>
      </p:sp>
      <p:pic>
        <p:nvPicPr>
          <p:cNvPr id="3074" name="Picture 2" descr="C:\Users\rmwenya\AppData\Local\Microsoft\Windows\INetCache\IE\K1TZ81C9\Screen_shot_2011-07-13_at_4.14.14_PM[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56992"/>
            <a:ext cx="597666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2651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30426"/>
          </a:xfrm>
        </p:spPr>
        <p:txBody>
          <a:bodyPr/>
          <a:lstStyle/>
          <a:p>
            <a:r>
              <a:rPr lang="en-GB" dirty="0"/>
              <a:t>Practising reading is important – the more you read, the better you will be.</a:t>
            </a:r>
          </a:p>
        </p:txBody>
      </p:sp>
      <p:pic>
        <p:nvPicPr>
          <p:cNvPr id="4098" name="Picture 2" descr="C:\Users\rmwenya\AppData\Local\Microsoft\Windows\INetCache\IE\7XK25AXE\sydgyz37-14503960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5456" y="3573016"/>
            <a:ext cx="413308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774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5904656"/>
          </a:xfrm>
        </p:spPr>
        <p:txBody>
          <a:bodyPr/>
          <a:lstStyle/>
          <a:p>
            <a:r>
              <a:rPr lang="en-GB" dirty="0"/>
              <a:t>Reading for pleasure is </a:t>
            </a:r>
            <a:r>
              <a:rPr lang="en-GB" b="1" dirty="0"/>
              <a:t>even more important. </a:t>
            </a:r>
            <a:r>
              <a:rPr lang="en-GB" dirty="0"/>
              <a:t>Find some time to get lost in a book whilst you’re staying safe at home.</a:t>
            </a:r>
            <a:br>
              <a:rPr lang="en-GB" dirty="0"/>
            </a:br>
            <a:br>
              <a:rPr lang="en-GB" dirty="0"/>
            </a:br>
            <a:endParaRPr lang="en-GB" dirty="0"/>
          </a:p>
        </p:txBody>
      </p:sp>
      <p:pic>
        <p:nvPicPr>
          <p:cNvPr id="5122" name="Picture 2" descr="C:\Users\rmwenya\AppData\Local\Microsoft\Windows\INetCache\IE\YA192HVZ\kids-read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149080"/>
            <a:ext cx="2730591" cy="2104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023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02634"/>
          </a:xfrm>
        </p:spPr>
        <p:txBody>
          <a:bodyPr/>
          <a:lstStyle/>
          <a:p>
            <a:r>
              <a:rPr lang="en-GB" dirty="0"/>
              <a:t>Things to remember:</a:t>
            </a:r>
            <a:br>
              <a:rPr lang="en-GB" dirty="0"/>
            </a:br>
            <a:r>
              <a:rPr lang="en-GB" dirty="0"/>
              <a:t>1. It is fine to read the same book over and over again.  If you’ve got a favourite book at home, keep reading it!</a:t>
            </a:r>
            <a:br>
              <a:rPr lang="en-GB" dirty="0"/>
            </a:br>
            <a:br>
              <a:rPr lang="en-GB" dirty="0"/>
            </a:br>
            <a:br>
              <a:rPr lang="en-GB" dirty="0"/>
            </a:br>
            <a:endParaRPr lang="en-GB" dirty="0"/>
          </a:p>
        </p:txBody>
      </p:sp>
      <p:pic>
        <p:nvPicPr>
          <p:cNvPr id="1026" name="Picture 2" descr="C:\Users\rmwenya\AppData\Local\Microsoft\Windows\INetCache\IE\7XK25AXE\bee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077072"/>
            <a:ext cx="2016224" cy="2376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033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82554"/>
          </a:xfrm>
        </p:spPr>
        <p:txBody>
          <a:bodyPr>
            <a:normAutofit fontScale="90000"/>
          </a:bodyPr>
          <a:lstStyle/>
          <a:p>
            <a:r>
              <a:rPr lang="en-GB" dirty="0"/>
              <a:t>2. It doesn’t matter what you read, as long as you enjoy it!  You could be reading: comics, magazines, websites, recipes, letters, instructions etc.</a:t>
            </a:r>
            <a:br>
              <a:rPr lang="en-GB" dirty="0"/>
            </a:br>
            <a:br>
              <a:rPr lang="en-GB" dirty="0"/>
            </a:br>
            <a:br>
              <a:rPr lang="en-GB" dirty="0"/>
            </a:br>
            <a:endParaRPr lang="en-GB" dirty="0"/>
          </a:p>
        </p:txBody>
      </p:sp>
      <p:pic>
        <p:nvPicPr>
          <p:cNvPr id="2050" name="Picture 2" descr="C:\Users\rmwenya\AppData\Local\Microsoft\Windows\INetCache\IE\7XK25AXE\superma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38930"/>
            <a:ext cx="1800200" cy="277282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rmwenya\AppData\Local\Microsoft\Windows\INetCache\IE\Z1KKTFR1\Cookie_Dough_Recipe_Car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6201" y="3790615"/>
            <a:ext cx="2448272" cy="16321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rmwenya\AppData\Local\Microsoft\Windows\INetCache\IE\K1TZ81C9\Quiz_Kids_cover[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0598" y="3140969"/>
            <a:ext cx="1889874" cy="266429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rmwenya\AppData\Local\Microsoft\Windows\INetCache\IE\K1TZ81C9\gbc_ir_assessresource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5526823"/>
            <a:ext cx="3744415" cy="119197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rmwenya\AppData\Local\Microsoft\Windows\INetCache\IE\K1TZ81C9\letters[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24473" y="4121878"/>
            <a:ext cx="2112498" cy="14069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74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2514"/>
          </a:xfrm>
        </p:spPr>
        <p:txBody>
          <a:bodyPr>
            <a:normAutofit fontScale="90000"/>
          </a:bodyPr>
          <a:lstStyle/>
          <a:p>
            <a:r>
              <a:rPr lang="en-GB" dirty="0"/>
              <a:t>3. There will be a book out there that you’ll enjoy, so keep looking!  If you’re a member of Leicester Libraries you can still access their e-books, e-comics and e-magazines.</a:t>
            </a:r>
            <a:br>
              <a:rPr lang="en-GB" dirty="0"/>
            </a:br>
            <a:endParaRPr lang="en-GB" dirty="0"/>
          </a:p>
        </p:txBody>
      </p:sp>
      <p:pic>
        <p:nvPicPr>
          <p:cNvPr id="3074" name="Picture 2" descr="C:\Users\rmwenya\AppData\Local\Microsoft\Windows\INetCache\IE\YA192HVZ\1200px-Beginner-brightearlybookx[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4437112"/>
            <a:ext cx="4536504"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6056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2514"/>
          </a:xfrm>
        </p:spPr>
        <p:txBody>
          <a:bodyPr/>
          <a:lstStyle/>
          <a:p>
            <a:r>
              <a:rPr lang="en-GB" dirty="0"/>
              <a:t>4. If children are still learning to read, make sure they don’t try to read anything that is too difficult.  Foster their love of stories by reading to them and listening to books together.</a:t>
            </a:r>
          </a:p>
        </p:txBody>
      </p:sp>
      <p:pic>
        <p:nvPicPr>
          <p:cNvPr id="4098" name="Picture 2" descr="C:\Users\rmwenya\AppData\Local\Microsoft\Windows\INetCache\IE\7XK25AXE\kids_read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293096"/>
            <a:ext cx="2232248" cy="238623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mwenya\AppData\Local\Microsoft\Windows\INetCache\IE\YA192HVZ\Mother_Child-Read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797152"/>
            <a:ext cx="3672408" cy="170402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rmwenya\AppData\Local\Microsoft\Windows\INetCache\IE\YA192HVZ\books_to_teach_reading_to_kid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581128"/>
            <a:ext cx="2273937" cy="1920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560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TotalTime>
  <Words>380</Words>
  <Application>Microsoft Office PowerPoint</Application>
  <PresentationFormat>On-screen Show (4:3)</PresentationFormat>
  <Paragraphs>19</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Jokerman</vt:lpstr>
      <vt:lpstr>Office Theme</vt:lpstr>
      <vt:lpstr>Reading for Pleasure</vt:lpstr>
      <vt:lpstr>‘The more that you read, the more things you will know. The more that you learn, the more places you’ll go.’ Dr Seuss </vt:lpstr>
      <vt:lpstr>Whilst we’re staying safe at home, books can take us on journeys to different places with different characters.    </vt:lpstr>
      <vt:lpstr>Practising reading is important – the more you read, the better you will be.</vt:lpstr>
      <vt:lpstr>Reading for pleasure is even more important. Find some time to get lost in a book whilst you’re staying safe at home.  </vt:lpstr>
      <vt:lpstr>Things to remember: 1. It is fine to read the same book over and over again.  If you’ve got a favourite book at home, keep reading it!   </vt:lpstr>
      <vt:lpstr>2. It doesn’t matter what you read, as long as you enjoy it!  You could be reading: comics, magazines, websites, recipes, letters, instructions etc.   </vt:lpstr>
      <vt:lpstr>3. There will be a book out there that you’ll enjoy, so keep looking!  If you’re a member of Leicester Libraries you can still access their e-books, e-comics and e-magazines. </vt:lpstr>
      <vt:lpstr>4. If children are still learning to read, make sure they don’t try to read anything that is too difficult.  Foster their love of stories by reading to them and listening to books together.</vt:lpstr>
      <vt:lpstr>5. Make books and stories part of your daily routine! Find a time in the day that works for you and have a story time.  There are many resources you can use.  </vt:lpstr>
      <vt:lpstr>6. Tell stories: if you’re running short of books, retell the stories you know or make up your own!  Tell stories from your family and make up stories about your time in lockdown. </vt:lpstr>
      <vt:lpstr>More online resources that may be useful:</vt:lpstr>
      <vt:lpstr>‘Reading should not be presented to children as a chore or a duty.  It should be offered as a gift.’ Kate DiCamillo</vt:lpstr>
      <vt:lpstr>Happy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Mwenya</dc:creator>
  <cp:lastModifiedBy>Stephen Beardsmore</cp:lastModifiedBy>
  <cp:revision>16</cp:revision>
  <dcterms:created xsi:type="dcterms:W3CDTF">2020-03-31T10:08:13Z</dcterms:created>
  <dcterms:modified xsi:type="dcterms:W3CDTF">2020-04-02T09:28:00Z</dcterms:modified>
</cp:coreProperties>
</file>