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503E12C-B7F4-4452-8C55-EC9DDCACE829}" type="datetimeFigureOut">
              <a:rPr lang="en-GB" smtClean="0"/>
              <a:t>27/11/2023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D0A41DA-5F2B-4B0E-A349-8A41D696DF9F}"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03E12C-B7F4-4452-8C55-EC9DDCACE829}" type="datetimeFigureOut">
              <a:rPr lang="en-GB" smtClean="0"/>
              <a:t>27/11/2023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03E12C-B7F4-4452-8C55-EC9DDCACE829}" type="datetimeFigureOut">
              <a:rPr lang="en-GB" smtClean="0"/>
              <a:t>27/11/2023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03E12C-B7F4-4452-8C55-EC9DDCACE829}" type="datetimeFigureOut">
              <a:rPr lang="en-GB" smtClean="0"/>
              <a:t>27/11/2023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03E12C-B7F4-4452-8C55-EC9DDCACE829}" type="datetimeFigureOut">
              <a:rPr lang="en-GB" smtClean="0"/>
              <a:t>27/11/2023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0A41DA-5F2B-4B0E-A349-8A41D696DF9F}"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03E12C-B7F4-4452-8C55-EC9DDCACE829}" type="datetimeFigureOut">
              <a:rPr lang="en-GB" smtClean="0"/>
              <a:t>27/11/2023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03E12C-B7F4-4452-8C55-EC9DDCACE829}" type="datetimeFigureOut">
              <a:rPr lang="en-GB" smtClean="0"/>
              <a:t>27/11/2023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03E12C-B7F4-4452-8C55-EC9DDCACE829}" type="datetimeFigureOut">
              <a:rPr lang="en-GB" smtClean="0"/>
              <a:t>27/11/2023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3E12C-B7F4-4452-8C55-EC9DDCACE829}" type="datetimeFigureOut">
              <a:rPr lang="en-GB" smtClean="0"/>
              <a:t>27/11/2023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03E12C-B7F4-4452-8C55-EC9DDCACE829}" type="datetimeFigureOut">
              <a:rPr lang="en-GB" smtClean="0"/>
              <a:t>27/11/2023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0A41DA-5F2B-4B0E-A349-8A41D696DF9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03E12C-B7F4-4452-8C55-EC9DDCACE829}" type="datetimeFigureOut">
              <a:rPr lang="en-GB" smtClean="0"/>
              <a:t>27/11/2023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D0A41DA-5F2B-4B0E-A349-8A41D696DF9F}"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03E12C-B7F4-4452-8C55-EC9DDCACE829}" type="datetimeFigureOut">
              <a:rPr lang="en-GB" smtClean="0"/>
              <a:t>27/11/2023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0A41DA-5F2B-4B0E-A349-8A41D696DF9F}"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4" y="465842"/>
            <a:ext cx="8208912" cy="6155531"/>
          </a:xfrm>
          <a:prstGeom prst="rect">
            <a:avLst/>
          </a:prstGeom>
          <a:noFill/>
        </p:spPr>
        <p:txBody>
          <a:bodyPr wrap="square" rtlCol="0">
            <a:spAutoFit/>
          </a:bodyPr>
          <a:lstStyle/>
          <a:p>
            <a:pPr algn="ctr"/>
            <a:r>
              <a:rPr lang="en-GB" sz="3200" dirty="0" smtClean="0">
                <a:latin typeface="Constantia" panose="02030602050306030303" pitchFamily="18" charset="0"/>
              </a:rPr>
              <a:t>A.R.H. Primary School</a:t>
            </a:r>
          </a:p>
          <a:p>
            <a:pPr algn="ctr"/>
            <a:r>
              <a:rPr lang="en-GB" sz="3200" dirty="0" smtClean="0">
                <a:latin typeface="Constantia" panose="02030602050306030303" pitchFamily="18" charset="0"/>
              </a:rPr>
              <a:t>Parents and Carers Survey Results Autumn 2023</a:t>
            </a:r>
          </a:p>
          <a:p>
            <a:pPr algn="ctr"/>
            <a:endParaRPr lang="en-GB" sz="3200" dirty="0">
              <a:latin typeface="Constantia" panose="02030602050306030303" pitchFamily="18" charset="0"/>
            </a:endParaRPr>
          </a:p>
          <a:p>
            <a:pPr algn="ctr"/>
            <a:endParaRPr lang="en-GB" sz="3200" dirty="0" smtClean="0">
              <a:latin typeface="Constantia" panose="02030602050306030303" pitchFamily="18" charset="0"/>
            </a:endParaRPr>
          </a:p>
          <a:p>
            <a:endParaRPr lang="en-GB" dirty="0"/>
          </a:p>
          <a:p>
            <a:endParaRPr lang="en-GB" dirty="0" smtClean="0"/>
          </a:p>
          <a:p>
            <a:endParaRPr lang="en-GB" dirty="0"/>
          </a:p>
          <a:p>
            <a:endParaRPr lang="en-GB" dirty="0" smtClean="0"/>
          </a:p>
          <a:p>
            <a:endParaRPr lang="en-GB" dirty="0"/>
          </a:p>
          <a:p>
            <a:r>
              <a:rPr lang="en-GB" dirty="0" smtClean="0"/>
              <a:t>Twice </a:t>
            </a:r>
            <a:r>
              <a:rPr lang="en-GB" dirty="0" smtClean="0"/>
              <a:t>a year, we send a survey out to the parents and carers to understand their views on the children’s safety and wellbeing. This information is then used to help members of staff understand what areas need to be focussed on in the academic year. Please find the results for the Anti-Bullying questions from the surveys, areas that I will focus on and extra information linked to Anti-Bullying.</a:t>
            </a:r>
          </a:p>
          <a:p>
            <a:endParaRPr lang="en-GB" dirty="0"/>
          </a:p>
          <a:p>
            <a:r>
              <a:rPr lang="en-GB" dirty="0" smtClean="0"/>
              <a:t>Miss Milligan</a:t>
            </a:r>
          </a:p>
          <a:p>
            <a:r>
              <a:rPr lang="en-GB" dirty="0" smtClean="0"/>
              <a:t>Pupil and Parent Voice Co-ordinator</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7884" y="2132855"/>
            <a:ext cx="2088232" cy="2113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241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450" y="2810822"/>
            <a:ext cx="7531100"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83568" y="764704"/>
            <a:ext cx="7653982" cy="1323439"/>
          </a:xfrm>
          <a:prstGeom prst="rect">
            <a:avLst/>
          </a:prstGeom>
          <a:noFill/>
        </p:spPr>
        <p:txBody>
          <a:bodyPr wrap="square" rtlCol="0">
            <a:spAutoFit/>
          </a:bodyPr>
          <a:lstStyle/>
          <a:p>
            <a:pPr algn="ctr"/>
            <a:r>
              <a:rPr lang="en-GB" sz="4000" dirty="0" smtClean="0"/>
              <a:t>Does your child feel happy at school?</a:t>
            </a:r>
            <a:endParaRPr lang="en-GB" dirty="0"/>
          </a:p>
        </p:txBody>
      </p:sp>
      <p:sp>
        <p:nvSpPr>
          <p:cNvPr id="6" name="TextBox 5"/>
          <p:cNvSpPr txBox="1"/>
          <p:nvPr/>
        </p:nvSpPr>
        <p:spPr>
          <a:xfrm>
            <a:off x="1331640" y="4869160"/>
            <a:ext cx="6264696" cy="923330"/>
          </a:xfrm>
          <a:prstGeom prst="rect">
            <a:avLst/>
          </a:prstGeom>
          <a:noFill/>
        </p:spPr>
        <p:txBody>
          <a:bodyPr wrap="square" rtlCol="0">
            <a:spAutoFit/>
          </a:bodyPr>
          <a:lstStyle/>
          <a:p>
            <a:pPr algn="ctr"/>
            <a:r>
              <a:rPr lang="en-GB" dirty="0" smtClean="0"/>
              <a:t>We are incredibly happy that 86% of parents and carers who responded to the survey replied with Always or A lot. We hope to maintain this result for the next survey.</a:t>
            </a:r>
            <a:endParaRPr lang="en-GB" dirty="0"/>
          </a:p>
        </p:txBody>
      </p:sp>
    </p:spTree>
    <p:extLst>
      <p:ext uri="{BB962C8B-B14F-4D97-AF65-F5344CB8AC3E}">
        <p14:creationId xmlns:p14="http://schemas.microsoft.com/office/powerpoint/2010/main" val="417951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548680"/>
            <a:ext cx="7653982" cy="1938992"/>
          </a:xfrm>
          <a:prstGeom prst="rect">
            <a:avLst/>
          </a:prstGeom>
          <a:noFill/>
        </p:spPr>
        <p:txBody>
          <a:bodyPr wrap="square" rtlCol="0">
            <a:spAutoFit/>
          </a:bodyPr>
          <a:lstStyle/>
          <a:p>
            <a:pPr algn="ctr"/>
            <a:r>
              <a:rPr lang="en-GB" sz="4000" dirty="0" smtClean="0"/>
              <a:t>Do you feel like your child’s differences are celebrated in school?</a:t>
            </a:r>
            <a:endParaRPr lang="en-GB" dirty="0"/>
          </a:p>
        </p:txBody>
      </p:sp>
      <p:sp>
        <p:nvSpPr>
          <p:cNvPr id="6" name="TextBox 5"/>
          <p:cNvSpPr txBox="1"/>
          <p:nvPr/>
        </p:nvSpPr>
        <p:spPr>
          <a:xfrm>
            <a:off x="1331640" y="4653136"/>
            <a:ext cx="6264696" cy="1754326"/>
          </a:xfrm>
          <a:prstGeom prst="rect">
            <a:avLst/>
          </a:prstGeom>
          <a:noFill/>
        </p:spPr>
        <p:txBody>
          <a:bodyPr wrap="square" rtlCol="0">
            <a:spAutoFit/>
          </a:bodyPr>
          <a:lstStyle/>
          <a:p>
            <a:pPr algn="ctr"/>
            <a:r>
              <a:rPr lang="en-GB" dirty="0" smtClean="0"/>
              <a:t>67% of parents and carers gave a positive response to this question. This will be one of our focus areas for the academic year and we hope to see an improvement of this result during the summer survey. If you have any suggestions for how the children’s differences can be celebrated further please email cmilligan@aldermanrichardhallam.leicester.sch.uk</a:t>
            </a:r>
            <a:endParaRPr lang="en-GB"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2394"/>
          <a:stretch/>
        </p:blipFill>
        <p:spPr bwMode="auto">
          <a:xfrm>
            <a:off x="717550" y="2515551"/>
            <a:ext cx="7708900" cy="1695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039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548680"/>
            <a:ext cx="7653982" cy="1938992"/>
          </a:xfrm>
          <a:prstGeom prst="rect">
            <a:avLst/>
          </a:prstGeom>
          <a:noFill/>
        </p:spPr>
        <p:txBody>
          <a:bodyPr wrap="square" rtlCol="0">
            <a:spAutoFit/>
          </a:bodyPr>
          <a:lstStyle/>
          <a:p>
            <a:pPr algn="ctr"/>
            <a:r>
              <a:rPr lang="en-GB" sz="4000" dirty="0"/>
              <a:t>The school teaches my child what to do if they or someone they know is being bullied.</a:t>
            </a:r>
          </a:p>
        </p:txBody>
      </p:sp>
      <p:sp>
        <p:nvSpPr>
          <p:cNvPr id="6" name="TextBox 5"/>
          <p:cNvSpPr txBox="1"/>
          <p:nvPr/>
        </p:nvSpPr>
        <p:spPr>
          <a:xfrm>
            <a:off x="1331640" y="4653136"/>
            <a:ext cx="6264696" cy="1477328"/>
          </a:xfrm>
          <a:prstGeom prst="rect">
            <a:avLst/>
          </a:prstGeom>
          <a:noFill/>
        </p:spPr>
        <p:txBody>
          <a:bodyPr wrap="square" rtlCol="0">
            <a:spAutoFit/>
          </a:bodyPr>
          <a:lstStyle/>
          <a:p>
            <a:pPr algn="ctr"/>
            <a:r>
              <a:rPr lang="en-GB" dirty="0" smtClean="0"/>
              <a:t>69% of parents and carers surveyed agreed with this statement. 22% of parents and carers were unsure about this statement. We teach the children about this throughout the year in assemblies and through themed weeks. Please see the Anti-Bullying section of the website for further information.</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927" y="2660650"/>
            <a:ext cx="8004945" cy="1848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5200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548680"/>
            <a:ext cx="7653982" cy="1323439"/>
          </a:xfrm>
          <a:prstGeom prst="rect">
            <a:avLst/>
          </a:prstGeom>
          <a:noFill/>
        </p:spPr>
        <p:txBody>
          <a:bodyPr wrap="square" rtlCol="0">
            <a:spAutoFit/>
          </a:bodyPr>
          <a:lstStyle/>
          <a:p>
            <a:pPr algn="ctr"/>
            <a:r>
              <a:rPr lang="en-GB" sz="4000" dirty="0"/>
              <a:t>I worry about my child being bullied at school.</a:t>
            </a:r>
          </a:p>
        </p:txBody>
      </p:sp>
      <p:sp>
        <p:nvSpPr>
          <p:cNvPr id="6" name="TextBox 5"/>
          <p:cNvSpPr txBox="1"/>
          <p:nvPr/>
        </p:nvSpPr>
        <p:spPr>
          <a:xfrm>
            <a:off x="323528" y="4653136"/>
            <a:ext cx="8640960" cy="1477328"/>
          </a:xfrm>
          <a:prstGeom prst="rect">
            <a:avLst/>
          </a:prstGeom>
          <a:noFill/>
        </p:spPr>
        <p:txBody>
          <a:bodyPr wrap="square" rtlCol="0">
            <a:spAutoFit/>
          </a:bodyPr>
          <a:lstStyle/>
          <a:p>
            <a:pPr algn="ctr"/>
            <a:r>
              <a:rPr lang="en-GB" dirty="0" smtClean="0"/>
              <a:t>33% of parents and carers disagree with this statement and 40% feel neutral towards it. We teach the children to speak out if they are being bullied or see bullying happen and to follow the acronym STOP which stand for several times on purpose, start telling other people. We have no incidents of bullying reported this academic  year and will continue to monitor this.</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023" y="2276872"/>
            <a:ext cx="6597650" cy="155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917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TotalTime>
  <Words>353</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Milligan</dc:creator>
  <cp:lastModifiedBy>Charlotte Milligan</cp:lastModifiedBy>
  <cp:revision>7</cp:revision>
  <dcterms:created xsi:type="dcterms:W3CDTF">2023-11-27T09:29:05Z</dcterms:created>
  <dcterms:modified xsi:type="dcterms:W3CDTF">2023-11-27T12:04:35Z</dcterms:modified>
</cp:coreProperties>
</file>